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0"/>
  </p:notesMasterIdLst>
  <p:sldIdLst>
    <p:sldId id="256" r:id="rId2"/>
    <p:sldId id="273" r:id="rId3"/>
    <p:sldId id="257" r:id="rId4"/>
    <p:sldId id="259" r:id="rId5"/>
    <p:sldId id="258" r:id="rId6"/>
    <p:sldId id="264" r:id="rId7"/>
    <p:sldId id="286" r:id="rId8"/>
    <p:sldId id="268" r:id="rId9"/>
    <p:sldId id="270" r:id="rId10"/>
    <p:sldId id="271" r:id="rId11"/>
    <p:sldId id="272" r:id="rId12"/>
    <p:sldId id="266" r:id="rId13"/>
    <p:sldId id="265" r:id="rId14"/>
    <p:sldId id="26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62" r:id="rId26"/>
    <p:sldId id="284" r:id="rId27"/>
    <p:sldId id="285" r:id="rId28"/>
    <p:sldId id="287" r:id="rId2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92"/>
    <p:restoredTop sz="94771"/>
  </p:normalViewPr>
  <p:slideViewPr>
    <p:cSldViewPr snapToGrid="0" snapToObjects="1">
      <p:cViewPr varScale="1">
        <p:scale>
          <a:sx n="62" d="100"/>
          <a:sy n="62" d="100"/>
        </p:scale>
        <p:origin x="22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Letterfrequenties</a:t>
            </a:r>
            <a:r>
              <a:rPr lang="en-US" baseline="0"/>
              <a:t> in het Nederlands (%)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Sheet1!$A$1:$A$26</c:f>
              <c:strCache>
                <c:ptCount val="26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  <c:pt idx="6">
                  <c:v>g</c:v>
                </c:pt>
                <c:pt idx="7">
                  <c:v>h</c:v>
                </c:pt>
                <c:pt idx="8">
                  <c:v>i</c:v>
                </c:pt>
                <c:pt idx="9">
                  <c:v>j</c:v>
                </c:pt>
                <c:pt idx="10">
                  <c:v>k</c:v>
                </c:pt>
                <c:pt idx="11">
                  <c:v>l</c:v>
                </c:pt>
                <c:pt idx="12">
                  <c:v>m</c:v>
                </c:pt>
                <c:pt idx="13">
                  <c:v>n</c:v>
                </c:pt>
                <c:pt idx="14">
                  <c:v>o</c:v>
                </c:pt>
                <c:pt idx="15">
                  <c:v>p</c:v>
                </c:pt>
                <c:pt idx="16">
                  <c:v>q</c:v>
                </c:pt>
                <c:pt idx="17">
                  <c:v>r</c:v>
                </c:pt>
                <c:pt idx="18">
                  <c:v>s</c:v>
                </c:pt>
                <c:pt idx="19">
                  <c:v>t</c:v>
                </c:pt>
                <c:pt idx="20">
                  <c:v>u</c:v>
                </c:pt>
                <c:pt idx="21">
                  <c:v>v</c:v>
                </c:pt>
                <c:pt idx="22">
                  <c:v>w</c:v>
                </c:pt>
                <c:pt idx="23">
                  <c:v>x</c:v>
                </c:pt>
                <c:pt idx="24">
                  <c:v>y</c:v>
                </c:pt>
                <c:pt idx="25">
                  <c:v>z</c:v>
                </c:pt>
              </c:strCache>
            </c:strRef>
          </c:cat>
          <c:val>
            <c:numRef>
              <c:f>Sheet1!$B$1:$B$26</c:f>
              <c:numCache>
                <c:formatCode>General</c:formatCode>
                <c:ptCount val="26"/>
                <c:pt idx="0">
                  <c:v>7.4859999999999998</c:v>
                </c:pt>
                <c:pt idx="1">
                  <c:v>1.5840000000000001</c:v>
                </c:pt>
                <c:pt idx="2">
                  <c:v>1.242</c:v>
                </c:pt>
                <c:pt idx="3">
                  <c:v>5.9329999999999998</c:v>
                </c:pt>
                <c:pt idx="4">
                  <c:v>18.91</c:v>
                </c:pt>
                <c:pt idx="5">
                  <c:v>0.80500000000000005</c:v>
                </c:pt>
                <c:pt idx="6">
                  <c:v>3.403</c:v>
                </c:pt>
                <c:pt idx="7">
                  <c:v>2.38</c:v>
                </c:pt>
                <c:pt idx="8">
                  <c:v>6.4989999999999997</c:v>
                </c:pt>
                <c:pt idx="9">
                  <c:v>1.46</c:v>
                </c:pt>
                <c:pt idx="10">
                  <c:v>2.2480000000000002</c:v>
                </c:pt>
                <c:pt idx="11">
                  <c:v>3.5680000000000001</c:v>
                </c:pt>
                <c:pt idx="12">
                  <c:v>2.2130000000000001</c:v>
                </c:pt>
                <c:pt idx="13">
                  <c:v>10.032</c:v>
                </c:pt>
                <c:pt idx="14">
                  <c:v>6.0629999999999997</c:v>
                </c:pt>
                <c:pt idx="15">
                  <c:v>1.57</c:v>
                </c:pt>
                <c:pt idx="16">
                  <c:v>8.9999999999999993E-3</c:v>
                </c:pt>
                <c:pt idx="17">
                  <c:v>6.4109999999999996</c:v>
                </c:pt>
                <c:pt idx="18">
                  <c:v>3.73</c:v>
                </c:pt>
                <c:pt idx="19">
                  <c:v>6.79</c:v>
                </c:pt>
                <c:pt idx="20">
                  <c:v>1.99</c:v>
                </c:pt>
                <c:pt idx="21">
                  <c:v>2.85</c:v>
                </c:pt>
                <c:pt idx="22">
                  <c:v>1.52</c:v>
                </c:pt>
                <c:pt idx="23">
                  <c:v>3.5999999999999997E-2</c:v>
                </c:pt>
                <c:pt idx="24">
                  <c:v>3.5000000000000003E-2</c:v>
                </c:pt>
                <c:pt idx="25">
                  <c:v>1.39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07-8B4A-8205-D0E396A086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2030993600"/>
        <c:axId val="2014116528"/>
      </c:barChart>
      <c:catAx>
        <c:axId val="2030993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2014116528"/>
        <c:crosses val="autoZero"/>
        <c:auto val="1"/>
        <c:lblAlgn val="ctr"/>
        <c:lblOffset val="100"/>
        <c:noMultiLvlLbl val="0"/>
      </c:catAx>
      <c:valAx>
        <c:axId val="2014116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2030993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2.png>
</file>

<file path=ppt/media/image3.jpg>
</file>

<file path=ppt/media/image4.gif>
</file>

<file path=ppt/media/image5.jpg>
</file>

<file path=ppt/media/image6.gif>
</file>

<file path=ppt/media/image7.jp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2F9E7-27E5-2046-8618-E64B6F1E7791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A08BD-10A1-EC45-B8D1-CE21E9B6B5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061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386BFB-E5EB-0248-69AD-C07DA6527B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DC6182A-A0E1-B023-5145-F14433B16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6CEE30D-402E-D4DC-401F-12D70BDE0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362C7AC-5C4A-0754-D714-01D30681F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3158B5C-1C5F-0A54-DE29-1BE2FA680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4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56A19-E914-5B30-F70B-1BE1D6F96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4368470-47CE-104F-5B6D-5AAAC5DDB1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C5481BE-AE2C-09B9-08B8-7CF412C98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EB426BA-2D4D-3AB4-E48C-1B0AE57C9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6DB8678-A372-61D6-3EBC-314CE1F55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326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C266DDF5-CA5F-C0C6-50F1-94110EC6A3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A31482D-6214-131A-2292-A7925AD05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3EE2830-E0EA-47C7-E5F9-3E7FCC3C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C950423-5E06-274E-37F4-27532CA6C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AB48885-80C9-EAF6-6306-5C5CB79DD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37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10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6CA981-875D-AB96-B716-BFD0B8253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A4E12DA-A4C1-5EF0-6E66-2516A8D5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E08EF94-1A56-B963-B74D-A2287E150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D74433C-75D0-BB66-AB37-F8CF7550A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CE36434-5E89-F7C2-A77A-133C56A53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350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BBA32E-CFDD-3B83-CB02-F912FDBF7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A801C75-2E56-EAA9-76CF-7CB0E2CD7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A2F912E-7682-DCE5-2A8F-E314AE0A2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1985248-C0D3-FE75-E3ED-BDEF76DA8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D4B98DE-A538-9D86-CD2A-254DE484B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69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DA6E37-6E46-386E-9B8D-D78A20A6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F64E7E8-F763-BFA2-ED8D-BE51785622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699E5D0-6DF7-6492-7AF2-3F1826F2E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A0FFEDC-D534-FBA0-CF1F-D7477B07D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C30E380-23E5-D9AF-3C34-050D9FC55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8973EF5-6FD6-785C-8283-A64117A0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46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AF35E9-3893-367E-2EDF-64DED32EA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791B19A-7700-EA6B-624B-C79AA6CAF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549560B-8D47-5176-1F28-327FC7D02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506B805-6FC8-0A63-6A56-ECFA7028CA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A824290-3589-77F3-A636-86D4033606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7EB353D-4DD2-ED11-44B4-CB76D5971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0479D5D2-BA99-1464-F3C5-DE89F9649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05B1DC75-82F3-FE2B-09BE-4A81CD350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86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31714F-E1F6-4DEB-0F1C-1EED31EBA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E86C7F5-84A2-CD11-9A24-E8AE75E8E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8142B1F-4965-6B03-BD7D-BD6892E15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48EA01C-AEEB-4661-9E2A-B868CC274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27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E605398-AC1A-341F-788C-2AC00F207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0209834-33E5-E3B6-A251-E7E860E3C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8463108-E7C4-4717-3A93-73C0D38F5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234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71F995-0BC7-7B05-192C-077A75018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C88730F-65C8-7265-CE2C-65256E676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C070050-4539-7EF0-6DDB-B523D8E638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234AEE0-A8D4-0B5A-B986-FFFF1EDA7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EF96723-6D5D-2E0D-6C02-DFAE2385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96EDF28-4124-EE39-BF96-3DB71CD79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61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39278-3A00-FA84-1585-04118E119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2C2BD516-B73C-8BFF-2CCB-7A381CD8A9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ABD27F4-94EC-1D43-60C6-958644A88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4F734F6-AF0A-17E1-5B91-721759E81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1894DD8-CF6D-36CB-5486-65B843AB3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102275A-7C3C-FEB8-3477-C9DCB045B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87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AF191C13-D9AB-C37D-911A-29FDE01E6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DE2AF1A-099E-67D4-8F00-0071A0D052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40D3BF5-5933-476D-E3BD-0CD95613DD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CAE08B-CAF6-A946-8A9D-251FBA19494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D465BC5-9DBB-ED00-85DB-F65179BC19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FF45270-425F-AFC4-2E13-BD16433D87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DDF714-725E-B442-86EF-A68F30C0D8C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4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piotte13.github.io/enigma-cipher/" TargetMode="External"/><Relationship Id="rId2" Type="http://schemas.openxmlformats.org/officeDocument/2006/relationships/hyperlink" Target="https://github.com/hanzetechnasium/gehei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4800"/>
            <a:ext cx="12192000" cy="81320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Enigma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2"/>
                </a:solidFill>
              </a:rPr>
              <a:t>Keuzecollege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Hanzehogeschool</a:t>
            </a:r>
            <a:endParaRPr lang="en-US" b="1" dirty="0">
              <a:solidFill>
                <a:schemeClr val="accent2"/>
              </a:solidFill>
            </a:endParaRPr>
          </a:p>
          <a:p>
            <a:r>
              <a:rPr lang="en-US" b="1">
                <a:solidFill>
                  <a:schemeClr val="accent2"/>
                </a:solidFill>
              </a:rPr>
              <a:t>22 november 2024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47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58100" y="0"/>
            <a:ext cx="11054545" cy="735495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687338" y="-580646"/>
            <a:ext cx="1500076" cy="91638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Grundstellung</a:t>
            </a:r>
            <a:endParaRPr lang="en-US" i="1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/>
          <a:lstStyle/>
          <a:p>
            <a:r>
              <a:rPr lang="en-US" dirty="0" err="1"/>
              <a:t>Beginpositie</a:t>
            </a:r>
            <a:endParaRPr lang="en-US" dirty="0"/>
          </a:p>
          <a:p>
            <a:r>
              <a:rPr lang="en-US" dirty="0"/>
              <a:t>De rotors </a:t>
            </a:r>
            <a:r>
              <a:rPr lang="en-US" dirty="0" err="1"/>
              <a:t>draaien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elke</a:t>
            </a:r>
            <a:r>
              <a:rPr lang="en-US" dirty="0"/>
              <a:t> letter door</a:t>
            </a:r>
          </a:p>
          <a:p>
            <a:r>
              <a:rPr lang="en-US" dirty="0"/>
              <a:t>Door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</a:t>
            </a:r>
            <a:r>
              <a:rPr lang="en-US" dirty="0" err="1"/>
              <a:t>beginpositie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kiezen</a:t>
            </a:r>
            <a:r>
              <a:rPr lang="en-US" dirty="0"/>
              <a:t> </a:t>
            </a:r>
            <a:r>
              <a:rPr lang="en-US" dirty="0" err="1"/>
              <a:t>begint</a:t>
            </a:r>
            <a:r>
              <a:rPr lang="en-US" dirty="0"/>
              <a:t> de </a:t>
            </a:r>
            <a:r>
              <a:rPr lang="en-US" dirty="0" err="1"/>
              <a:t>versleuteling</a:t>
            </a:r>
            <a:r>
              <a:rPr lang="en-US" dirty="0"/>
              <a:t> </a:t>
            </a:r>
            <a:r>
              <a:rPr lang="en-US" dirty="0" err="1"/>
              <a:t>ergens</a:t>
            </a:r>
            <a:r>
              <a:rPr lang="en-US" dirty="0"/>
              <a:t> </a:t>
            </a:r>
            <a:r>
              <a:rPr lang="en-US" dirty="0" err="1"/>
              <a:t>anders</a:t>
            </a:r>
            <a:endParaRPr lang="en-US" dirty="0"/>
          </a:p>
          <a:p>
            <a:endParaRPr lang="en-US" dirty="0"/>
          </a:p>
        </p:txBody>
      </p:sp>
      <p:sp>
        <p:nvSpPr>
          <p:cNvPr id="12" name="Oval 5"/>
          <p:cNvSpPr/>
          <p:nvPr/>
        </p:nvSpPr>
        <p:spPr>
          <a:xfrm>
            <a:off x="1967948" y="5148468"/>
            <a:ext cx="2981739" cy="1232453"/>
          </a:xfrm>
          <a:custGeom>
            <a:avLst/>
            <a:gdLst>
              <a:gd name="connsiteX0" fmla="*/ 0 w 5138928"/>
              <a:gd name="connsiteY0" fmla="*/ 1241997 h 2483993"/>
              <a:gd name="connsiteX1" fmla="*/ 2569464 w 5138928"/>
              <a:gd name="connsiteY1" fmla="*/ 0 h 2483993"/>
              <a:gd name="connsiteX2" fmla="*/ 5138928 w 5138928"/>
              <a:gd name="connsiteY2" fmla="*/ 1241997 h 2483993"/>
              <a:gd name="connsiteX3" fmla="*/ 2569464 w 5138928"/>
              <a:gd name="connsiteY3" fmla="*/ 2483994 h 2483993"/>
              <a:gd name="connsiteX4" fmla="*/ 0 w 5138928"/>
              <a:gd name="connsiteY4" fmla="*/ 1241997 h 2483993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4 w 5138928"/>
              <a:gd name="connsiteY4" fmla="*/ 91440 h 2483994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3 w 5138928"/>
              <a:gd name="connsiteY4" fmla="*/ 251698 h 2483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8928" h="2483994">
                <a:moveTo>
                  <a:pt x="2569464" y="0"/>
                </a:moveTo>
                <a:cubicBezTo>
                  <a:pt x="3988540" y="0"/>
                  <a:pt x="5138928" y="556061"/>
                  <a:pt x="5138928" y="1241997"/>
                </a:cubicBezTo>
                <a:cubicBezTo>
                  <a:pt x="5138928" y="1927933"/>
                  <a:pt x="3988540" y="2483994"/>
                  <a:pt x="2569464" y="2483994"/>
                </a:cubicBezTo>
                <a:cubicBezTo>
                  <a:pt x="1150388" y="2483994"/>
                  <a:pt x="0" y="1927933"/>
                  <a:pt x="0" y="1241997"/>
                </a:cubicBezTo>
                <a:cubicBezTo>
                  <a:pt x="0" y="556061"/>
                  <a:pt x="1150387" y="160258"/>
                  <a:pt x="2660903" y="25169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25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Walzenlage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/>
          <a:lstStyle/>
          <a:p>
            <a:r>
              <a:rPr lang="en-US" dirty="0" err="1"/>
              <a:t>Rotorpositie</a:t>
            </a:r>
            <a:endParaRPr lang="en-US" dirty="0"/>
          </a:p>
          <a:p>
            <a:r>
              <a:rPr lang="en-US" dirty="0" err="1"/>
              <a:t>Afhankelijk</a:t>
            </a:r>
            <a:r>
              <a:rPr lang="en-US" dirty="0"/>
              <a:t> van het type Enigma 3 </a:t>
            </a:r>
            <a:r>
              <a:rPr lang="en-US" dirty="0" err="1"/>
              <a:t>plekken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rotor,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keuze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3 tot 5 rotors</a:t>
            </a:r>
          </a:p>
          <a:p>
            <a:r>
              <a:rPr lang="en-US" dirty="0"/>
              <a:t>6 tot 60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instellingen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751"/>
            <a:ext cx="6289022" cy="6858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2066544" y="2450592"/>
            <a:ext cx="1499616" cy="1371600"/>
          </a:xfrm>
          <a:custGeom>
            <a:avLst/>
            <a:gdLst>
              <a:gd name="connsiteX0" fmla="*/ 0 w 5138928"/>
              <a:gd name="connsiteY0" fmla="*/ 1241997 h 2483993"/>
              <a:gd name="connsiteX1" fmla="*/ 2569464 w 5138928"/>
              <a:gd name="connsiteY1" fmla="*/ 0 h 2483993"/>
              <a:gd name="connsiteX2" fmla="*/ 5138928 w 5138928"/>
              <a:gd name="connsiteY2" fmla="*/ 1241997 h 2483993"/>
              <a:gd name="connsiteX3" fmla="*/ 2569464 w 5138928"/>
              <a:gd name="connsiteY3" fmla="*/ 2483994 h 2483993"/>
              <a:gd name="connsiteX4" fmla="*/ 0 w 5138928"/>
              <a:gd name="connsiteY4" fmla="*/ 1241997 h 2483993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4 w 5138928"/>
              <a:gd name="connsiteY4" fmla="*/ 91440 h 2483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8928" h="2483994">
                <a:moveTo>
                  <a:pt x="2569464" y="0"/>
                </a:moveTo>
                <a:cubicBezTo>
                  <a:pt x="3988540" y="0"/>
                  <a:pt x="5138928" y="556061"/>
                  <a:pt x="5138928" y="1241997"/>
                </a:cubicBezTo>
                <a:cubicBezTo>
                  <a:pt x="5138928" y="1927933"/>
                  <a:pt x="3988540" y="2483994"/>
                  <a:pt x="2569464" y="2483994"/>
                </a:cubicBezTo>
                <a:cubicBezTo>
                  <a:pt x="1150388" y="2483994"/>
                  <a:pt x="0" y="1927933"/>
                  <a:pt x="0" y="1241997"/>
                </a:cubicBezTo>
                <a:cubicBezTo>
                  <a:pt x="0" y="556061"/>
                  <a:pt x="1150388" y="0"/>
                  <a:pt x="2660904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509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Umkehrwalze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/>
          <a:lstStyle/>
          <a:p>
            <a:r>
              <a:rPr lang="en-US" dirty="0"/>
              <a:t>Reflector</a:t>
            </a:r>
          </a:p>
          <a:p>
            <a:r>
              <a:rPr lang="en-US" dirty="0" err="1"/>
              <a:t>Zorgt</a:t>
            </a:r>
            <a:r>
              <a:rPr lang="en-US" dirty="0"/>
              <a:t> </a:t>
            </a:r>
            <a:r>
              <a:rPr lang="en-US" dirty="0" err="1"/>
              <a:t>ervoor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versleuteling</a:t>
            </a:r>
            <a:r>
              <a:rPr lang="en-US" dirty="0"/>
              <a:t> </a:t>
            </a:r>
            <a:r>
              <a:rPr lang="en-US" dirty="0" err="1"/>
              <a:t>symmetrisch</a:t>
            </a:r>
            <a:r>
              <a:rPr lang="en-US" dirty="0"/>
              <a:t> is, </a:t>
            </a:r>
            <a:r>
              <a:rPr lang="en-US" dirty="0" err="1"/>
              <a:t>zodat</a:t>
            </a:r>
            <a:r>
              <a:rPr lang="en-US" dirty="0"/>
              <a:t> </a:t>
            </a:r>
            <a:r>
              <a:rPr lang="en-US" dirty="0" err="1"/>
              <a:t>decoderen</a:t>
            </a:r>
            <a:r>
              <a:rPr lang="en-US" dirty="0"/>
              <a:t> </a:t>
            </a:r>
            <a:r>
              <a:rPr lang="en-US" dirty="0" err="1"/>
              <a:t>makkelijk</a:t>
            </a:r>
            <a:r>
              <a:rPr lang="en-US" dirty="0"/>
              <a:t> is</a:t>
            </a:r>
          </a:p>
          <a:p>
            <a:r>
              <a:rPr lang="en-US" dirty="0" err="1"/>
              <a:t>Een</a:t>
            </a:r>
            <a:r>
              <a:rPr lang="en-US" dirty="0"/>
              <a:t> letter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zichzelf</a:t>
            </a:r>
            <a:r>
              <a:rPr lang="en-US" dirty="0"/>
              <a:t> </a:t>
            </a:r>
            <a:r>
              <a:rPr lang="en-US" dirty="0" err="1"/>
              <a:t>coderen</a:t>
            </a:r>
            <a:endParaRPr lang="en-US" dirty="0"/>
          </a:p>
          <a:p>
            <a:r>
              <a:rPr lang="en-US" dirty="0"/>
              <a:t>Van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zwakheid</a:t>
            </a:r>
            <a:r>
              <a:rPr lang="en-US" dirty="0"/>
              <a:t> </a:t>
            </a:r>
            <a:r>
              <a:rPr lang="en-US" dirty="0" err="1"/>
              <a:t>maakte</a:t>
            </a:r>
            <a:r>
              <a:rPr lang="en-US" dirty="0"/>
              <a:t> Alan Turing </a:t>
            </a:r>
            <a:r>
              <a:rPr lang="en-US" dirty="0" err="1"/>
              <a:t>gebruik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751"/>
            <a:ext cx="6289022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773936" y="3114929"/>
            <a:ext cx="530352" cy="548640"/>
          </a:xfrm>
          <a:custGeom>
            <a:avLst/>
            <a:gdLst>
              <a:gd name="connsiteX0" fmla="*/ 0 w 530352"/>
              <a:gd name="connsiteY0" fmla="*/ 274320 h 548640"/>
              <a:gd name="connsiteX1" fmla="*/ 265176 w 530352"/>
              <a:gd name="connsiteY1" fmla="*/ 0 h 548640"/>
              <a:gd name="connsiteX2" fmla="*/ 530352 w 530352"/>
              <a:gd name="connsiteY2" fmla="*/ 274320 h 548640"/>
              <a:gd name="connsiteX3" fmla="*/ 265176 w 530352"/>
              <a:gd name="connsiteY3" fmla="*/ 548640 h 548640"/>
              <a:gd name="connsiteX4" fmla="*/ 0 w 530352"/>
              <a:gd name="connsiteY4" fmla="*/ 274320 h 548640"/>
              <a:gd name="connsiteX0" fmla="*/ 265176 w 530352"/>
              <a:gd name="connsiteY0" fmla="*/ 0 h 548640"/>
              <a:gd name="connsiteX1" fmla="*/ 530352 w 530352"/>
              <a:gd name="connsiteY1" fmla="*/ 274320 h 548640"/>
              <a:gd name="connsiteX2" fmla="*/ 265176 w 530352"/>
              <a:gd name="connsiteY2" fmla="*/ 548640 h 548640"/>
              <a:gd name="connsiteX3" fmla="*/ 0 w 530352"/>
              <a:gd name="connsiteY3" fmla="*/ 274320 h 548640"/>
              <a:gd name="connsiteX4" fmla="*/ 356616 w 530352"/>
              <a:gd name="connsiteY4" fmla="*/ 9144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352" h="548640">
                <a:moveTo>
                  <a:pt x="265176" y="0"/>
                </a:moveTo>
                <a:cubicBezTo>
                  <a:pt x="411629" y="0"/>
                  <a:pt x="530352" y="122817"/>
                  <a:pt x="530352" y="274320"/>
                </a:cubicBezTo>
                <a:cubicBezTo>
                  <a:pt x="530352" y="425823"/>
                  <a:pt x="411629" y="548640"/>
                  <a:pt x="265176" y="548640"/>
                </a:cubicBezTo>
                <a:cubicBezTo>
                  <a:pt x="118723" y="548640"/>
                  <a:pt x="0" y="425823"/>
                  <a:pt x="0" y="274320"/>
                </a:cubicBezTo>
                <a:cubicBezTo>
                  <a:pt x="0" y="122817"/>
                  <a:pt x="118723" y="0"/>
                  <a:pt x="356616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6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Steckerbrett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/>
          <a:lstStyle/>
          <a:p>
            <a:r>
              <a:rPr lang="en-US" dirty="0" err="1"/>
              <a:t>Stekkerbord</a:t>
            </a:r>
            <a:endParaRPr lang="en-US" dirty="0"/>
          </a:p>
          <a:p>
            <a:r>
              <a:rPr lang="en-US" dirty="0"/>
              <a:t>10 </a:t>
            </a:r>
            <a:r>
              <a:rPr lang="en-US" dirty="0" err="1"/>
              <a:t>kabels</a:t>
            </a:r>
            <a:r>
              <a:rPr lang="en-US" dirty="0"/>
              <a:t> die twee letters </a:t>
            </a:r>
            <a:r>
              <a:rPr lang="en-US" dirty="0" err="1"/>
              <a:t>verwisselen</a:t>
            </a:r>
            <a:endParaRPr lang="en-US" dirty="0"/>
          </a:p>
          <a:p>
            <a:r>
              <a:rPr lang="en-US" dirty="0" err="1"/>
              <a:t>Verwisselt</a:t>
            </a:r>
            <a:r>
              <a:rPr lang="en-US" dirty="0"/>
              <a:t> letters </a:t>
            </a:r>
            <a:r>
              <a:rPr lang="en-US" dirty="0" err="1"/>
              <a:t>meteen</a:t>
            </a:r>
            <a:r>
              <a:rPr lang="en-US" dirty="0"/>
              <a:t> </a:t>
            </a:r>
            <a:r>
              <a:rPr lang="en-US" dirty="0" err="1"/>
              <a:t>nadat</a:t>
            </a:r>
            <a:r>
              <a:rPr lang="en-US" dirty="0"/>
              <a:t> </a:t>
            </a:r>
            <a:r>
              <a:rPr lang="en-US" dirty="0" err="1"/>
              <a:t>ze</a:t>
            </a:r>
            <a:r>
              <a:rPr lang="en-US" dirty="0"/>
              <a:t> </a:t>
            </a:r>
            <a:r>
              <a:rPr lang="en-US" dirty="0" err="1"/>
              <a:t>getypt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net </a:t>
            </a:r>
            <a:r>
              <a:rPr lang="en-US" dirty="0" err="1"/>
              <a:t>voordat</a:t>
            </a:r>
            <a:r>
              <a:rPr lang="en-US" dirty="0"/>
              <a:t> </a:t>
            </a:r>
            <a:r>
              <a:rPr lang="en-US" dirty="0" err="1"/>
              <a:t>ze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de </a:t>
            </a:r>
            <a:r>
              <a:rPr lang="en-US" dirty="0" err="1"/>
              <a:t>lampjes</a:t>
            </a:r>
            <a:r>
              <a:rPr lang="en-US" dirty="0"/>
              <a:t> </a:t>
            </a:r>
            <a:r>
              <a:rPr lang="en-US" dirty="0" err="1"/>
              <a:t>gaan</a:t>
            </a:r>
            <a:endParaRPr lang="en-US" dirty="0"/>
          </a:p>
          <a:p>
            <a:r>
              <a:rPr lang="is-IS" dirty="0"/>
              <a:t>150.738.274.937.250</a:t>
            </a:r>
            <a:r>
              <a:rPr lang="en-US" dirty="0"/>
              <a:t> (150 </a:t>
            </a:r>
            <a:r>
              <a:rPr lang="en-US" dirty="0" err="1"/>
              <a:t>biljoen</a:t>
            </a:r>
            <a:r>
              <a:rPr lang="en-US" dirty="0"/>
              <a:t>)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instellingen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751"/>
            <a:ext cx="6289022" cy="6858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2011680" y="4334256"/>
            <a:ext cx="4425696" cy="2483994"/>
          </a:xfrm>
          <a:custGeom>
            <a:avLst/>
            <a:gdLst>
              <a:gd name="connsiteX0" fmla="*/ 0 w 5138928"/>
              <a:gd name="connsiteY0" fmla="*/ 1241997 h 2483993"/>
              <a:gd name="connsiteX1" fmla="*/ 2569464 w 5138928"/>
              <a:gd name="connsiteY1" fmla="*/ 0 h 2483993"/>
              <a:gd name="connsiteX2" fmla="*/ 5138928 w 5138928"/>
              <a:gd name="connsiteY2" fmla="*/ 1241997 h 2483993"/>
              <a:gd name="connsiteX3" fmla="*/ 2569464 w 5138928"/>
              <a:gd name="connsiteY3" fmla="*/ 2483994 h 2483993"/>
              <a:gd name="connsiteX4" fmla="*/ 0 w 5138928"/>
              <a:gd name="connsiteY4" fmla="*/ 1241997 h 2483993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4 w 5138928"/>
              <a:gd name="connsiteY4" fmla="*/ 91440 h 2483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8928" h="2483994">
                <a:moveTo>
                  <a:pt x="2569464" y="0"/>
                </a:moveTo>
                <a:cubicBezTo>
                  <a:pt x="3988540" y="0"/>
                  <a:pt x="5138928" y="556061"/>
                  <a:pt x="5138928" y="1241997"/>
                </a:cubicBezTo>
                <a:cubicBezTo>
                  <a:pt x="5138928" y="1927933"/>
                  <a:pt x="3988540" y="2483994"/>
                  <a:pt x="2569464" y="2483994"/>
                </a:cubicBezTo>
                <a:cubicBezTo>
                  <a:pt x="1150388" y="2483994"/>
                  <a:pt x="0" y="1927933"/>
                  <a:pt x="0" y="1241997"/>
                </a:cubicBezTo>
                <a:cubicBezTo>
                  <a:pt x="0" y="556061"/>
                  <a:pt x="1150388" y="0"/>
                  <a:pt x="2660904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5493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 </a:t>
            </a:r>
            <a:r>
              <a:rPr lang="en-US" dirty="0" err="1"/>
              <a:t>breken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combinaties</a:t>
            </a:r>
            <a:r>
              <a:rPr lang="en-US" dirty="0"/>
              <a:t> die je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instellen</a:t>
            </a:r>
            <a:r>
              <a:rPr lang="en-US" dirty="0"/>
              <a:t> </a:t>
            </a:r>
            <a:r>
              <a:rPr lang="en-US" dirty="0" err="1"/>
              <a:t>leidt</a:t>
            </a:r>
            <a:r>
              <a:rPr lang="en-US" dirty="0"/>
              <a:t> tot </a:t>
            </a:r>
            <a:r>
              <a:rPr lang="en-US" dirty="0" err="1"/>
              <a:t>een</a:t>
            </a:r>
            <a:r>
              <a:rPr lang="en-US" dirty="0"/>
              <a:t> heel </a:t>
            </a:r>
            <a:r>
              <a:rPr lang="en-US" dirty="0" err="1"/>
              <a:t>hoog</a:t>
            </a:r>
            <a:r>
              <a:rPr lang="en-US" dirty="0"/>
              <a:t> </a:t>
            </a:r>
            <a:r>
              <a:rPr lang="en-US" dirty="0" err="1"/>
              <a:t>aantal</a:t>
            </a:r>
            <a:r>
              <a:rPr lang="en-US" dirty="0"/>
              <a:t>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sleutels</a:t>
            </a:r>
            <a:endParaRPr lang="en-US" dirty="0"/>
          </a:p>
          <a:p>
            <a:r>
              <a:rPr lang="en-US" i="1" dirty="0" err="1"/>
              <a:t>Walzenlage</a:t>
            </a:r>
            <a:r>
              <a:rPr lang="en-US" dirty="0"/>
              <a:t>: 60 </a:t>
            </a:r>
            <a:r>
              <a:rPr lang="en-US" dirty="0" err="1"/>
              <a:t>mogelijkheden</a:t>
            </a:r>
            <a:endParaRPr lang="en-US" dirty="0"/>
          </a:p>
          <a:p>
            <a:r>
              <a:rPr lang="en-US" i="1" dirty="0" err="1"/>
              <a:t>Steckerbrett</a:t>
            </a:r>
            <a:r>
              <a:rPr lang="en-US" dirty="0"/>
              <a:t>: </a:t>
            </a:r>
            <a:r>
              <a:rPr lang="is-IS" dirty="0"/>
              <a:t>150.738.274.937.250</a:t>
            </a:r>
            <a:r>
              <a:rPr lang="en-US" dirty="0"/>
              <a:t> </a:t>
            </a:r>
            <a:r>
              <a:rPr lang="en-US" dirty="0" err="1"/>
              <a:t>mogelijkheden</a:t>
            </a:r>
            <a:endParaRPr lang="en-US" dirty="0"/>
          </a:p>
          <a:p>
            <a:r>
              <a:rPr lang="en-US" i="1" dirty="0" err="1"/>
              <a:t>Ringstellung</a:t>
            </a:r>
            <a:r>
              <a:rPr lang="en-US" dirty="0"/>
              <a:t>: 17.576 </a:t>
            </a:r>
            <a:r>
              <a:rPr lang="en-US" dirty="0" err="1"/>
              <a:t>mogelijkheden</a:t>
            </a:r>
            <a:endParaRPr lang="en-US" dirty="0"/>
          </a:p>
          <a:p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gecombineerd</a:t>
            </a:r>
            <a:r>
              <a:rPr lang="en-US" dirty="0"/>
              <a:t>: </a:t>
            </a:r>
            <a:r>
              <a:rPr lang="is-IS" dirty="0"/>
              <a:t>158.962.555.217.826.360.000 (158 triljoen, of 158 miljoen miljoen miljoen) mogelijkheden</a:t>
            </a:r>
            <a:endParaRPr lang="en-US" dirty="0"/>
          </a:p>
          <a:p>
            <a:r>
              <a:rPr lang="en-US" dirty="0"/>
              <a:t>Dan is de </a:t>
            </a:r>
            <a:r>
              <a:rPr lang="en-US" i="1" dirty="0" err="1"/>
              <a:t>Grundstellung</a:t>
            </a:r>
            <a:r>
              <a:rPr lang="en-US" dirty="0"/>
              <a:t> nog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eens</a:t>
            </a:r>
            <a:r>
              <a:rPr lang="en-US" dirty="0"/>
              <a:t> </a:t>
            </a:r>
            <a:r>
              <a:rPr lang="en-US" dirty="0" err="1"/>
              <a:t>meegerekend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1817765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 </a:t>
            </a:r>
            <a:r>
              <a:rPr lang="en-US" dirty="0" err="1"/>
              <a:t>breken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Polen</a:t>
            </a:r>
            <a:r>
              <a:rPr lang="en-US" dirty="0"/>
              <a:t> </a:t>
            </a:r>
            <a:r>
              <a:rPr lang="en-US" dirty="0" err="1"/>
              <a:t>voelde</a:t>
            </a:r>
            <a:r>
              <a:rPr lang="en-US" dirty="0"/>
              <a:t> </a:t>
            </a:r>
            <a:r>
              <a:rPr lang="en-US" dirty="0" err="1"/>
              <a:t>zich</a:t>
            </a:r>
            <a:r>
              <a:rPr lang="en-US" dirty="0"/>
              <a:t> </a:t>
            </a:r>
            <a:r>
              <a:rPr lang="en-US" dirty="0" err="1"/>
              <a:t>bedreigd</a:t>
            </a:r>
            <a:r>
              <a:rPr lang="en-US" dirty="0"/>
              <a:t> door </a:t>
            </a:r>
            <a:r>
              <a:rPr lang="en-US" dirty="0" err="1"/>
              <a:t>Duitsland</a:t>
            </a:r>
            <a:endParaRPr lang="en-US" dirty="0"/>
          </a:p>
          <a:p>
            <a:r>
              <a:rPr lang="en-US" i="1" dirty="0" err="1"/>
              <a:t>Biuro</a:t>
            </a:r>
            <a:r>
              <a:rPr lang="en-US" i="1" dirty="0"/>
              <a:t> </a:t>
            </a:r>
            <a:r>
              <a:rPr lang="en-US" i="1" dirty="0" err="1"/>
              <a:t>Szyfrów</a:t>
            </a:r>
            <a:r>
              <a:rPr lang="en-US" dirty="0"/>
              <a:t>: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instituut</a:t>
            </a:r>
            <a:r>
              <a:rPr lang="en-US" dirty="0"/>
              <a:t> om </a:t>
            </a:r>
            <a:r>
              <a:rPr lang="en-US" dirty="0" err="1"/>
              <a:t>Duitse</a:t>
            </a:r>
            <a:r>
              <a:rPr lang="en-US" dirty="0"/>
              <a:t> codes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breken</a:t>
            </a:r>
            <a:endParaRPr lang="en-US" dirty="0"/>
          </a:p>
          <a:p>
            <a:r>
              <a:rPr lang="en-US" dirty="0"/>
              <a:t>Marian Rejewski: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wiskundige</a:t>
            </a:r>
            <a:r>
              <a:rPr lang="en-US" dirty="0"/>
              <a:t> van de </a:t>
            </a:r>
            <a:r>
              <a:rPr lang="en-US" dirty="0" err="1"/>
              <a:t>universiteit</a:t>
            </a:r>
            <a:r>
              <a:rPr lang="en-US" dirty="0"/>
              <a:t> van </a:t>
            </a:r>
            <a:r>
              <a:rPr lang="en-US" dirty="0" err="1"/>
              <a:t>Poznań</a:t>
            </a:r>
            <a:endParaRPr lang="en-US" dirty="0"/>
          </a:p>
          <a:p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tegelijk</a:t>
            </a:r>
            <a:r>
              <a:rPr lang="en-US" dirty="0"/>
              <a:t> kraken is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haalbaar</a:t>
            </a:r>
            <a:endParaRPr lang="en-US" dirty="0"/>
          </a:p>
          <a:p>
            <a:r>
              <a:rPr lang="en-US" dirty="0"/>
              <a:t>Wat </a:t>
            </a:r>
            <a:r>
              <a:rPr lang="en-US" dirty="0" err="1"/>
              <a:t>als</a:t>
            </a:r>
            <a:r>
              <a:rPr lang="en-US" dirty="0"/>
              <a:t> je de </a:t>
            </a:r>
            <a:r>
              <a:rPr lang="en-US" dirty="0" err="1"/>
              <a:t>rotorinstellingen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zou</a:t>
            </a:r>
            <a:r>
              <a:rPr lang="en-US" dirty="0"/>
              <a:t>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breken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97756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Duitse</a:t>
            </a:r>
            <a:r>
              <a:rPr lang="en-US" dirty="0"/>
              <a:t> radio-operators </a:t>
            </a:r>
            <a:r>
              <a:rPr lang="en-US" dirty="0" err="1"/>
              <a:t>kregen</a:t>
            </a:r>
            <a:r>
              <a:rPr lang="en-US" dirty="0"/>
              <a:t> </a:t>
            </a:r>
            <a:r>
              <a:rPr lang="en-US" dirty="0" err="1"/>
              <a:t>maandelijks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nieuw</a:t>
            </a:r>
            <a:r>
              <a:rPr lang="en-US" dirty="0"/>
              <a:t> </a:t>
            </a:r>
            <a:r>
              <a:rPr lang="en-US" dirty="0" err="1"/>
              <a:t>blad</a:t>
            </a:r>
            <a:r>
              <a:rPr lang="en-US" dirty="0"/>
              <a:t> met </a:t>
            </a:r>
            <a:r>
              <a:rPr lang="en-US" dirty="0" err="1"/>
              <a:t>instellingen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Enigma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18549"/>
            <a:ext cx="12205856" cy="343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863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Voor</a:t>
            </a:r>
            <a:r>
              <a:rPr lang="en-US" dirty="0"/>
              <a:t> elk </a:t>
            </a:r>
            <a:r>
              <a:rPr lang="en-US" dirty="0" err="1"/>
              <a:t>bericht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nieuwe</a:t>
            </a:r>
            <a:r>
              <a:rPr lang="en-US" dirty="0"/>
              <a:t> </a:t>
            </a:r>
            <a:r>
              <a:rPr lang="en-US" i="1" dirty="0" err="1"/>
              <a:t>Grundstellung</a:t>
            </a:r>
            <a:endParaRPr lang="en-US" dirty="0"/>
          </a:p>
          <a:p>
            <a:r>
              <a:rPr lang="en-US" dirty="0" err="1"/>
              <a:t>Versleuteld</a:t>
            </a:r>
            <a:r>
              <a:rPr lang="en-US" dirty="0"/>
              <a:t> met de </a:t>
            </a:r>
            <a:r>
              <a:rPr lang="en-US" i="1" dirty="0" err="1"/>
              <a:t>Grundstellung</a:t>
            </a:r>
            <a:r>
              <a:rPr lang="en-US" dirty="0"/>
              <a:t> van de dag</a:t>
            </a:r>
          </a:p>
          <a:p>
            <a:r>
              <a:rPr lang="en-US" dirty="0" err="1"/>
              <a:t>Dubbel</a:t>
            </a:r>
            <a:r>
              <a:rPr lang="en-US" dirty="0"/>
              <a:t> </a:t>
            </a:r>
            <a:r>
              <a:rPr lang="en-US" dirty="0" err="1"/>
              <a:t>verstuurd</a:t>
            </a:r>
            <a:r>
              <a:rPr lang="en-US" dirty="0"/>
              <a:t> om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zorgen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het </a:t>
            </a:r>
            <a:r>
              <a:rPr lang="en-US" dirty="0" err="1"/>
              <a:t>goed</a:t>
            </a:r>
            <a:r>
              <a:rPr lang="en-US" dirty="0"/>
              <a:t> </a:t>
            </a:r>
            <a:r>
              <a:rPr lang="en-US" dirty="0" err="1"/>
              <a:t>overkwam</a:t>
            </a:r>
            <a:endParaRPr lang="en-US" dirty="0"/>
          </a:p>
          <a:p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kennis</a:t>
            </a:r>
            <a:r>
              <a:rPr lang="en-US" dirty="0"/>
              <a:t> </a:t>
            </a:r>
            <a:r>
              <a:rPr lang="en-US" dirty="0" err="1"/>
              <a:t>kon</a:t>
            </a:r>
            <a:r>
              <a:rPr lang="en-US" dirty="0"/>
              <a:t> Rejewski </a:t>
            </a:r>
            <a:r>
              <a:rPr lang="en-US" dirty="0" err="1"/>
              <a:t>gebruiken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849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Bekend</a:t>
            </a:r>
            <a:r>
              <a:rPr lang="en-US" dirty="0"/>
              <a:t> is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eerste</a:t>
            </a:r>
            <a:r>
              <a:rPr lang="en-US" dirty="0"/>
              <a:t> letter </a:t>
            </a:r>
            <a:r>
              <a:rPr lang="en-US" dirty="0" err="1"/>
              <a:t>hetzelfde</a:t>
            </a:r>
            <a:r>
              <a:rPr lang="en-US" dirty="0"/>
              <a:t> is </a:t>
            </a:r>
            <a:r>
              <a:rPr lang="en-US" dirty="0" err="1"/>
              <a:t>als</a:t>
            </a:r>
            <a:r>
              <a:rPr lang="en-US" dirty="0"/>
              <a:t> de </a:t>
            </a:r>
            <a:r>
              <a:rPr lang="en-US" dirty="0" err="1"/>
              <a:t>vierde</a:t>
            </a:r>
            <a:r>
              <a:rPr lang="en-US" dirty="0"/>
              <a:t> letter</a:t>
            </a:r>
          </a:p>
          <a:p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 err="1"/>
              <a:t>tweede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vijfde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derde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zesde</a:t>
            </a:r>
            <a:endParaRPr lang="en-US" dirty="0"/>
          </a:p>
          <a:p>
            <a:r>
              <a:rPr lang="en-US" dirty="0"/>
              <a:t>Per </a:t>
            </a:r>
            <a:r>
              <a:rPr lang="en-US" dirty="0" err="1"/>
              <a:t>paar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relaties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86292" y="4214192"/>
            <a:ext cx="5819415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ABCDEFGHIJKLMNOPQRSTUVWXYZNSYQTICHAFEXJPULWRZKGOVMDB</a:t>
            </a:r>
          </a:p>
        </p:txBody>
      </p:sp>
    </p:spTree>
    <p:extLst>
      <p:ext uri="{BB962C8B-B14F-4D97-AF65-F5344CB8AC3E}">
        <p14:creationId xmlns:p14="http://schemas.microsoft.com/office/powerpoint/2010/main" val="276315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Bekend</a:t>
            </a:r>
            <a:r>
              <a:rPr lang="en-US" dirty="0"/>
              <a:t> is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eerste</a:t>
            </a:r>
            <a:r>
              <a:rPr lang="en-US" dirty="0"/>
              <a:t> letter </a:t>
            </a:r>
            <a:r>
              <a:rPr lang="en-US" dirty="0" err="1"/>
              <a:t>hetzelfde</a:t>
            </a:r>
            <a:r>
              <a:rPr lang="en-US" dirty="0"/>
              <a:t> is </a:t>
            </a:r>
            <a:r>
              <a:rPr lang="en-US" dirty="0" err="1"/>
              <a:t>als</a:t>
            </a:r>
            <a:r>
              <a:rPr lang="en-US" dirty="0"/>
              <a:t> de </a:t>
            </a:r>
            <a:r>
              <a:rPr lang="en-US" dirty="0" err="1"/>
              <a:t>vierde</a:t>
            </a:r>
            <a:r>
              <a:rPr lang="en-US" dirty="0"/>
              <a:t> letter</a:t>
            </a:r>
          </a:p>
          <a:p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 err="1"/>
              <a:t>tweede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vijfde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derde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dirty="0" err="1"/>
              <a:t>zesde</a:t>
            </a:r>
            <a:endParaRPr lang="en-US" dirty="0"/>
          </a:p>
          <a:p>
            <a:r>
              <a:rPr lang="en-US" dirty="0"/>
              <a:t>Per </a:t>
            </a:r>
            <a:r>
              <a:rPr lang="en-US" dirty="0" err="1"/>
              <a:t>paar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tabel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relaties</a:t>
            </a:r>
            <a:endParaRPr lang="en-US" dirty="0"/>
          </a:p>
          <a:p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zoeken</a:t>
            </a:r>
            <a:r>
              <a:rPr lang="en-US" dirty="0"/>
              <a:t> in </a:t>
            </a:r>
            <a:r>
              <a:rPr lang="en-US" dirty="0" err="1"/>
              <a:t>meerdere</a:t>
            </a:r>
            <a:r>
              <a:rPr lang="en-US" dirty="0"/>
              <a:t> </a:t>
            </a:r>
            <a:r>
              <a:rPr lang="en-US" dirty="0" err="1"/>
              <a:t>berichten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86292" y="4214192"/>
            <a:ext cx="5819415" cy="954107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ABCDEFGHIJKLMNOPQRSTUVWXYZNSYQTICHAFEXJPULWRZKGOVMDB</a:t>
            </a:r>
          </a:p>
        </p:txBody>
      </p:sp>
      <p:sp>
        <p:nvSpPr>
          <p:cNvPr id="4" name="Oval 3"/>
          <p:cNvSpPr/>
          <p:nvPr/>
        </p:nvSpPr>
        <p:spPr>
          <a:xfrm>
            <a:off x="3339549" y="4134654"/>
            <a:ext cx="516836" cy="1113182"/>
          </a:xfrm>
          <a:custGeom>
            <a:avLst/>
            <a:gdLst>
              <a:gd name="connsiteX0" fmla="*/ 0 w 516835"/>
              <a:gd name="connsiteY0" fmla="*/ 556591 h 1113182"/>
              <a:gd name="connsiteX1" fmla="*/ 258418 w 516835"/>
              <a:gd name="connsiteY1" fmla="*/ 0 h 1113182"/>
              <a:gd name="connsiteX2" fmla="*/ 516836 w 516835"/>
              <a:gd name="connsiteY2" fmla="*/ 556591 h 1113182"/>
              <a:gd name="connsiteX3" fmla="*/ 258418 w 516835"/>
              <a:gd name="connsiteY3" fmla="*/ 1113182 h 1113182"/>
              <a:gd name="connsiteX4" fmla="*/ 0 w 516835"/>
              <a:gd name="connsiteY4" fmla="*/ 556591 h 1113182"/>
              <a:gd name="connsiteX0" fmla="*/ 258418 w 516836"/>
              <a:gd name="connsiteY0" fmla="*/ 0 h 1113182"/>
              <a:gd name="connsiteX1" fmla="*/ 516836 w 516836"/>
              <a:gd name="connsiteY1" fmla="*/ 556591 h 1113182"/>
              <a:gd name="connsiteX2" fmla="*/ 258418 w 516836"/>
              <a:gd name="connsiteY2" fmla="*/ 1113182 h 1113182"/>
              <a:gd name="connsiteX3" fmla="*/ 0 w 516836"/>
              <a:gd name="connsiteY3" fmla="*/ 556591 h 1113182"/>
              <a:gd name="connsiteX4" fmla="*/ 349858 w 516836"/>
              <a:gd name="connsiteY4" fmla="*/ 91440 h 111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836" h="1113182">
                <a:moveTo>
                  <a:pt x="258418" y="0"/>
                </a:moveTo>
                <a:cubicBezTo>
                  <a:pt x="401138" y="0"/>
                  <a:pt x="516836" y="249194"/>
                  <a:pt x="516836" y="556591"/>
                </a:cubicBezTo>
                <a:cubicBezTo>
                  <a:pt x="516836" y="863988"/>
                  <a:pt x="401138" y="1113182"/>
                  <a:pt x="258418" y="1113182"/>
                </a:cubicBezTo>
                <a:cubicBezTo>
                  <a:pt x="115698" y="1113182"/>
                  <a:pt x="0" y="863988"/>
                  <a:pt x="0" y="556591"/>
                </a:cubicBezTo>
                <a:cubicBezTo>
                  <a:pt x="0" y="249194"/>
                  <a:pt x="115698" y="0"/>
                  <a:pt x="349858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3"/>
          <p:cNvSpPr/>
          <p:nvPr/>
        </p:nvSpPr>
        <p:spPr>
          <a:xfrm>
            <a:off x="6949108" y="4134605"/>
            <a:ext cx="516836" cy="1113182"/>
          </a:xfrm>
          <a:custGeom>
            <a:avLst/>
            <a:gdLst>
              <a:gd name="connsiteX0" fmla="*/ 0 w 516835"/>
              <a:gd name="connsiteY0" fmla="*/ 556591 h 1113182"/>
              <a:gd name="connsiteX1" fmla="*/ 258418 w 516835"/>
              <a:gd name="connsiteY1" fmla="*/ 0 h 1113182"/>
              <a:gd name="connsiteX2" fmla="*/ 516836 w 516835"/>
              <a:gd name="connsiteY2" fmla="*/ 556591 h 1113182"/>
              <a:gd name="connsiteX3" fmla="*/ 258418 w 516835"/>
              <a:gd name="connsiteY3" fmla="*/ 1113182 h 1113182"/>
              <a:gd name="connsiteX4" fmla="*/ 0 w 516835"/>
              <a:gd name="connsiteY4" fmla="*/ 556591 h 1113182"/>
              <a:gd name="connsiteX0" fmla="*/ 258418 w 516836"/>
              <a:gd name="connsiteY0" fmla="*/ 0 h 1113182"/>
              <a:gd name="connsiteX1" fmla="*/ 516836 w 516836"/>
              <a:gd name="connsiteY1" fmla="*/ 556591 h 1113182"/>
              <a:gd name="connsiteX2" fmla="*/ 258418 w 516836"/>
              <a:gd name="connsiteY2" fmla="*/ 1113182 h 1113182"/>
              <a:gd name="connsiteX3" fmla="*/ 0 w 516836"/>
              <a:gd name="connsiteY3" fmla="*/ 556591 h 1113182"/>
              <a:gd name="connsiteX4" fmla="*/ 349858 w 516836"/>
              <a:gd name="connsiteY4" fmla="*/ 91440 h 111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836" h="1113182">
                <a:moveTo>
                  <a:pt x="258418" y="0"/>
                </a:moveTo>
                <a:cubicBezTo>
                  <a:pt x="401138" y="0"/>
                  <a:pt x="516836" y="249194"/>
                  <a:pt x="516836" y="556591"/>
                </a:cubicBezTo>
                <a:cubicBezTo>
                  <a:pt x="516836" y="863988"/>
                  <a:pt x="401138" y="1113182"/>
                  <a:pt x="258418" y="1113182"/>
                </a:cubicBezTo>
                <a:cubicBezTo>
                  <a:pt x="115698" y="1113182"/>
                  <a:pt x="0" y="863988"/>
                  <a:pt x="0" y="556591"/>
                </a:cubicBezTo>
                <a:cubicBezTo>
                  <a:pt x="0" y="249194"/>
                  <a:pt x="115698" y="0"/>
                  <a:pt x="349858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3"/>
          <p:cNvSpPr/>
          <p:nvPr/>
        </p:nvSpPr>
        <p:spPr>
          <a:xfrm>
            <a:off x="8474364" y="4134605"/>
            <a:ext cx="516836" cy="1113182"/>
          </a:xfrm>
          <a:custGeom>
            <a:avLst/>
            <a:gdLst>
              <a:gd name="connsiteX0" fmla="*/ 0 w 516835"/>
              <a:gd name="connsiteY0" fmla="*/ 556591 h 1113182"/>
              <a:gd name="connsiteX1" fmla="*/ 258418 w 516835"/>
              <a:gd name="connsiteY1" fmla="*/ 0 h 1113182"/>
              <a:gd name="connsiteX2" fmla="*/ 516836 w 516835"/>
              <a:gd name="connsiteY2" fmla="*/ 556591 h 1113182"/>
              <a:gd name="connsiteX3" fmla="*/ 258418 w 516835"/>
              <a:gd name="connsiteY3" fmla="*/ 1113182 h 1113182"/>
              <a:gd name="connsiteX4" fmla="*/ 0 w 516835"/>
              <a:gd name="connsiteY4" fmla="*/ 556591 h 1113182"/>
              <a:gd name="connsiteX0" fmla="*/ 258418 w 516836"/>
              <a:gd name="connsiteY0" fmla="*/ 0 h 1113182"/>
              <a:gd name="connsiteX1" fmla="*/ 516836 w 516836"/>
              <a:gd name="connsiteY1" fmla="*/ 556591 h 1113182"/>
              <a:gd name="connsiteX2" fmla="*/ 258418 w 516836"/>
              <a:gd name="connsiteY2" fmla="*/ 1113182 h 1113182"/>
              <a:gd name="connsiteX3" fmla="*/ 0 w 516836"/>
              <a:gd name="connsiteY3" fmla="*/ 556591 h 1113182"/>
              <a:gd name="connsiteX4" fmla="*/ 349858 w 516836"/>
              <a:gd name="connsiteY4" fmla="*/ 91440 h 111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6836" h="1113182">
                <a:moveTo>
                  <a:pt x="258418" y="0"/>
                </a:moveTo>
                <a:cubicBezTo>
                  <a:pt x="401138" y="0"/>
                  <a:pt x="516836" y="249194"/>
                  <a:pt x="516836" y="556591"/>
                </a:cubicBezTo>
                <a:cubicBezTo>
                  <a:pt x="516836" y="863988"/>
                  <a:pt x="401138" y="1113182"/>
                  <a:pt x="258418" y="1113182"/>
                </a:cubicBezTo>
                <a:cubicBezTo>
                  <a:pt x="115698" y="1113182"/>
                  <a:pt x="0" y="863988"/>
                  <a:pt x="0" y="556591"/>
                </a:cubicBezTo>
                <a:cubicBezTo>
                  <a:pt x="0" y="249194"/>
                  <a:pt x="115698" y="0"/>
                  <a:pt x="349858" y="9144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38200" y="5298056"/>
            <a:ext cx="1051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(BSZ)(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ANPLXMJFI)(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CYDQWVOUG)(ETK)(H)(R)</a:t>
            </a:r>
          </a:p>
        </p:txBody>
      </p:sp>
    </p:spTree>
    <p:extLst>
      <p:ext uri="{BB962C8B-B14F-4D97-AF65-F5344CB8AC3E}">
        <p14:creationId xmlns:p14="http://schemas.microsoft.com/office/powerpoint/2010/main" val="184019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he Imitation Game - Official Trailer - The Weinstein Company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88103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Alleen</a:t>
            </a:r>
            <a:r>
              <a:rPr lang="en-US" dirty="0"/>
              <a:t> de </a:t>
            </a:r>
            <a:r>
              <a:rPr lang="en-US" dirty="0" err="1"/>
              <a:t>lengte</a:t>
            </a:r>
            <a:r>
              <a:rPr lang="en-US" dirty="0"/>
              <a:t> van de </a:t>
            </a:r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gebruiken</a:t>
            </a:r>
            <a:endParaRPr lang="en-US" dirty="0"/>
          </a:p>
          <a:p>
            <a:r>
              <a:rPr lang="en-US" dirty="0" err="1"/>
              <a:t>Alleen</a:t>
            </a:r>
            <a:r>
              <a:rPr lang="en-US" dirty="0"/>
              <a:t> </a:t>
            </a:r>
            <a:r>
              <a:rPr lang="en-US" dirty="0" err="1"/>
              <a:t>afhankelijk</a:t>
            </a:r>
            <a:r>
              <a:rPr lang="en-US" dirty="0"/>
              <a:t> van de </a:t>
            </a:r>
            <a:r>
              <a:rPr lang="en-US" i="1" dirty="0" err="1"/>
              <a:t>Walzenlage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</a:t>
            </a:r>
            <a:r>
              <a:rPr lang="en-US" i="1" dirty="0" err="1"/>
              <a:t>Grundstellung</a:t>
            </a:r>
            <a:endParaRPr lang="en-US" i="1" dirty="0"/>
          </a:p>
          <a:p>
            <a:r>
              <a:rPr lang="en-US" i="1" dirty="0" err="1"/>
              <a:t>Steckerbrett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i="1" dirty="0" err="1"/>
              <a:t>Ringstellung</a:t>
            </a:r>
            <a:r>
              <a:rPr lang="en-US" i="1" dirty="0"/>
              <a:t> </a:t>
            </a:r>
            <a:r>
              <a:rPr lang="en-US" dirty="0" err="1"/>
              <a:t>passen</a:t>
            </a:r>
            <a:r>
              <a:rPr lang="en-US" dirty="0"/>
              <a:t> de letters in de </a:t>
            </a:r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wel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, maar </a:t>
            </a:r>
            <a:r>
              <a:rPr lang="en-US" dirty="0" err="1"/>
              <a:t>niet</a:t>
            </a:r>
            <a:r>
              <a:rPr lang="en-US" dirty="0"/>
              <a:t> de </a:t>
            </a:r>
            <a:r>
              <a:rPr lang="en-US" dirty="0" err="1"/>
              <a:t>lengte</a:t>
            </a:r>
            <a:endParaRPr lang="en-US" dirty="0"/>
          </a:p>
          <a:p>
            <a:r>
              <a:rPr lang="en-US" dirty="0" err="1"/>
              <a:t>Drie</a:t>
            </a:r>
            <a:r>
              <a:rPr lang="en-US" dirty="0"/>
              <a:t>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rotoren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6 </a:t>
            </a:r>
            <a:r>
              <a:rPr lang="en-US" dirty="0" err="1"/>
              <a:t>mogelijkheden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i="1" dirty="0" err="1"/>
              <a:t>Walzenlage</a:t>
            </a:r>
            <a:endParaRPr lang="en-US" i="1" dirty="0"/>
          </a:p>
          <a:p>
            <a:r>
              <a:rPr lang="is-IS" dirty="0"/>
              <a:t>105.456 mogelijkheden in totaal</a:t>
            </a:r>
          </a:p>
          <a:p>
            <a:r>
              <a:rPr lang="is-IS" dirty="0"/>
              <a:t>Alles uitproberen en in een catalogus opslaan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0558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Gevonden</a:t>
            </a:r>
            <a:r>
              <a:rPr lang="en-US" dirty="0"/>
              <a:t> </a:t>
            </a:r>
            <a:r>
              <a:rPr lang="en-US" dirty="0" err="1"/>
              <a:t>instellingen</a:t>
            </a:r>
            <a:r>
              <a:rPr lang="en-US" dirty="0"/>
              <a:t> </a:t>
            </a:r>
            <a:r>
              <a:rPr lang="en-US" dirty="0" err="1"/>
              <a:t>gebruiken</a:t>
            </a:r>
            <a:r>
              <a:rPr lang="en-US" dirty="0"/>
              <a:t> om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kijken</a:t>
            </a:r>
            <a:r>
              <a:rPr lang="en-US" dirty="0"/>
              <a:t> hoe de letters in de </a:t>
            </a:r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eruit</a:t>
            </a:r>
            <a:r>
              <a:rPr lang="en-US" dirty="0"/>
              <a:t> </a:t>
            </a:r>
            <a:r>
              <a:rPr lang="en-US" dirty="0" err="1"/>
              <a:t>komen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zien</a:t>
            </a:r>
            <a:endParaRPr lang="en-US" dirty="0"/>
          </a:p>
          <a:p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vergeleken</a:t>
            </a:r>
            <a:r>
              <a:rPr lang="en-US" dirty="0"/>
              <a:t> met de </a:t>
            </a:r>
            <a:r>
              <a:rPr lang="en-US" dirty="0" err="1"/>
              <a:t>gevonden</a:t>
            </a:r>
            <a:r>
              <a:rPr lang="en-US" dirty="0"/>
              <a:t> </a:t>
            </a:r>
            <a:r>
              <a:rPr lang="en-US" dirty="0" err="1"/>
              <a:t>cykels</a:t>
            </a:r>
            <a:r>
              <a:rPr lang="en-US" dirty="0"/>
              <a:t> </a:t>
            </a:r>
            <a:r>
              <a:rPr lang="en-US" dirty="0" err="1"/>
              <a:t>geeft</a:t>
            </a:r>
            <a:r>
              <a:rPr lang="en-US" dirty="0"/>
              <a:t> de </a:t>
            </a:r>
            <a:r>
              <a:rPr lang="en-US" dirty="0" err="1"/>
              <a:t>stekkers</a:t>
            </a:r>
            <a:r>
              <a:rPr lang="en-US" dirty="0"/>
              <a:t> in het </a:t>
            </a:r>
            <a:r>
              <a:rPr lang="en-US" i="1" dirty="0" err="1"/>
              <a:t>Steckerbrett</a:t>
            </a:r>
            <a:endParaRPr lang="en-US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977348" y="4992023"/>
            <a:ext cx="10376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AG BF CZ DN EK IV JW LX MO QU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7348" y="3635674"/>
            <a:ext cx="1051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(FSC)(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GDPXLOWBV)(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ZYNUJIMQA)(KTE)(H)(R)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77348" y="4220449"/>
            <a:ext cx="1051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(BSZ)(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ANPLXMJFI)(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CYDQWVOUG)(ETK)(H)(R)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77348" y="3635673"/>
            <a:ext cx="1051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(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F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S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C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)(</a:t>
            </a:r>
            <a:r>
              <a:rPr lang="ro-RO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GD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P</a:t>
            </a:r>
            <a:r>
              <a:rPr lang="ro-RO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XLOWBV</a:t>
            </a:r>
            <a:r>
              <a:rPr lang="ro-RO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)(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Z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Y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NUJIMQA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)(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K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T</a:t>
            </a:r>
            <a:r>
              <a:rPr lang="en-US" sz="32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E</a:t>
            </a:r>
            <a:r>
              <a:rPr lang="en-US" sz="3200" dirty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rPr>
              <a:t>)(H)(R)</a:t>
            </a:r>
          </a:p>
        </p:txBody>
      </p:sp>
    </p:spTree>
    <p:extLst>
      <p:ext uri="{BB962C8B-B14F-4D97-AF65-F5344CB8AC3E}">
        <p14:creationId xmlns:p14="http://schemas.microsoft.com/office/powerpoint/2010/main" val="162617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2" grpId="1"/>
      <p:bldP spid="13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Karakteristiekenmethode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Alleen</a:t>
            </a:r>
            <a:r>
              <a:rPr lang="en-US" dirty="0"/>
              <a:t> </a:t>
            </a:r>
            <a:r>
              <a:rPr lang="en-US" i="1" dirty="0" err="1"/>
              <a:t>Ringstellung</a:t>
            </a:r>
            <a:r>
              <a:rPr lang="en-US" dirty="0"/>
              <a:t> nog </a:t>
            </a:r>
            <a:r>
              <a:rPr lang="en-US" dirty="0" err="1"/>
              <a:t>onbekend</a:t>
            </a:r>
            <a:endParaRPr lang="en-US" dirty="0"/>
          </a:p>
          <a:p>
            <a:r>
              <a:rPr lang="en-US" dirty="0" err="1"/>
              <a:t>Meeste</a:t>
            </a:r>
            <a:r>
              <a:rPr lang="en-US" dirty="0"/>
              <a:t> </a:t>
            </a:r>
            <a:r>
              <a:rPr lang="en-US" dirty="0" err="1"/>
              <a:t>berichten</a:t>
            </a:r>
            <a:r>
              <a:rPr lang="en-US" dirty="0"/>
              <a:t> </a:t>
            </a:r>
            <a:r>
              <a:rPr lang="en-US" dirty="0" err="1"/>
              <a:t>begonnen</a:t>
            </a:r>
            <a:r>
              <a:rPr lang="en-US" dirty="0"/>
              <a:t> met ‘</a:t>
            </a:r>
            <a:r>
              <a:rPr lang="en-US" i="1" dirty="0"/>
              <a:t>An:</a:t>
            </a:r>
            <a:r>
              <a:rPr lang="en-US" dirty="0"/>
              <a:t> ‘ (</a:t>
            </a:r>
            <a:r>
              <a:rPr lang="en-US" dirty="0" err="1"/>
              <a:t>aan</a:t>
            </a:r>
            <a:r>
              <a:rPr lang="en-US" dirty="0"/>
              <a:t>), </a:t>
            </a:r>
            <a:r>
              <a:rPr lang="en-US" dirty="0" err="1"/>
              <a:t>ofwel</a:t>
            </a:r>
            <a:r>
              <a:rPr lang="en-US" dirty="0"/>
              <a:t> 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ANX</a:t>
            </a:r>
            <a:r>
              <a:rPr lang="en-US" dirty="0"/>
              <a:t>.</a:t>
            </a:r>
          </a:p>
          <a:p>
            <a:r>
              <a:rPr lang="ru-RU" dirty="0"/>
              <a:t>17</a:t>
            </a:r>
            <a:r>
              <a:rPr lang="en-US" dirty="0"/>
              <a:t>.</a:t>
            </a:r>
            <a:r>
              <a:rPr lang="ru-RU" dirty="0"/>
              <a:t>576</a:t>
            </a:r>
            <a:r>
              <a:rPr lang="en-US" dirty="0"/>
              <a:t> </a:t>
            </a:r>
            <a:r>
              <a:rPr lang="en-US" dirty="0" err="1"/>
              <a:t>mogelijkheden</a:t>
            </a:r>
            <a:endParaRPr lang="en-US" dirty="0"/>
          </a:p>
          <a:p>
            <a:r>
              <a:rPr lang="en-US" dirty="0"/>
              <a:t>Brute force: </a:t>
            </a:r>
            <a:r>
              <a:rPr lang="en-US" dirty="0" err="1"/>
              <a:t>alles</a:t>
            </a:r>
            <a:r>
              <a:rPr lang="en-US" dirty="0"/>
              <a:t> </a:t>
            </a:r>
            <a:r>
              <a:rPr lang="en-US" dirty="0" err="1"/>
              <a:t>proberen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437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41976" y="3334871"/>
            <a:ext cx="4267200" cy="426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9148"/>
            <a:ext cx="12192000" cy="71831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Bletchley 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Verbeteringen</a:t>
            </a:r>
            <a:r>
              <a:rPr lang="en-US" dirty="0"/>
              <a:t> in Enigma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Duitse</a:t>
            </a:r>
            <a:r>
              <a:rPr lang="en-US" dirty="0"/>
              <a:t> </a:t>
            </a:r>
            <a:r>
              <a:rPr lang="en-US" dirty="0" err="1"/>
              <a:t>communicatieprotocollen</a:t>
            </a:r>
            <a:r>
              <a:rPr lang="en-US" dirty="0"/>
              <a:t> </a:t>
            </a:r>
            <a:r>
              <a:rPr lang="en-US" dirty="0" err="1"/>
              <a:t>zorgden</a:t>
            </a:r>
            <a:r>
              <a:rPr lang="en-US" dirty="0"/>
              <a:t> </a:t>
            </a:r>
            <a:r>
              <a:rPr lang="en-US" dirty="0" err="1"/>
              <a:t>ervoor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de </a:t>
            </a:r>
            <a:r>
              <a:rPr lang="en-US" dirty="0" err="1"/>
              <a:t>karakteristiekenmethode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werkte</a:t>
            </a:r>
            <a:endParaRPr lang="en-US" dirty="0"/>
          </a:p>
          <a:p>
            <a:r>
              <a:rPr lang="en-US" dirty="0" err="1"/>
              <a:t>Polen</a:t>
            </a:r>
            <a:r>
              <a:rPr lang="en-US" dirty="0"/>
              <a:t> </a:t>
            </a:r>
            <a:r>
              <a:rPr lang="en-US" dirty="0" err="1"/>
              <a:t>deelden</a:t>
            </a:r>
            <a:r>
              <a:rPr lang="en-US" dirty="0"/>
              <a:t> </a:t>
            </a:r>
            <a:r>
              <a:rPr lang="en-US" dirty="0" err="1"/>
              <a:t>hun</a:t>
            </a:r>
            <a:r>
              <a:rPr lang="en-US" dirty="0"/>
              <a:t> </a:t>
            </a:r>
            <a:r>
              <a:rPr lang="en-US" dirty="0" err="1"/>
              <a:t>kennis</a:t>
            </a:r>
            <a:r>
              <a:rPr lang="en-US" dirty="0"/>
              <a:t> met Britten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Fransen</a:t>
            </a:r>
            <a:endParaRPr lang="en-US" dirty="0"/>
          </a:p>
          <a:p>
            <a:r>
              <a:rPr lang="en-US" dirty="0"/>
              <a:t>Na het </a:t>
            </a:r>
            <a:r>
              <a:rPr lang="en-US" dirty="0" err="1"/>
              <a:t>uitbreken</a:t>
            </a:r>
            <a:r>
              <a:rPr lang="en-US" dirty="0"/>
              <a:t> van de </a:t>
            </a:r>
            <a:r>
              <a:rPr lang="en-US" dirty="0" err="1"/>
              <a:t>oorlog</a:t>
            </a:r>
            <a:r>
              <a:rPr lang="en-US" dirty="0"/>
              <a:t> </a:t>
            </a:r>
            <a:r>
              <a:rPr lang="en-US" dirty="0" err="1"/>
              <a:t>opgericht</a:t>
            </a:r>
            <a:r>
              <a:rPr lang="en-US" dirty="0"/>
              <a:t> om </a:t>
            </a:r>
            <a:r>
              <a:rPr lang="en-US" dirty="0" err="1"/>
              <a:t>Duitse</a:t>
            </a:r>
            <a:r>
              <a:rPr lang="en-US" dirty="0"/>
              <a:t> codes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breken</a:t>
            </a:r>
            <a:endParaRPr lang="en-US" dirty="0"/>
          </a:p>
          <a:p>
            <a:r>
              <a:rPr lang="en-US" dirty="0" err="1"/>
              <a:t>Onder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Alan Turing </a:t>
            </a:r>
            <a:r>
              <a:rPr lang="en-US" dirty="0" err="1"/>
              <a:t>werkte</a:t>
            </a:r>
            <a:r>
              <a:rPr lang="en-US" dirty="0"/>
              <a:t> </a:t>
            </a:r>
            <a:r>
              <a:rPr lang="en-US" dirty="0" err="1"/>
              <a:t>daar</a:t>
            </a:r>
            <a:endParaRPr lang="en-US" dirty="0"/>
          </a:p>
          <a:p>
            <a:r>
              <a:rPr lang="en-US" dirty="0" err="1"/>
              <a:t>Doorbraak</a:t>
            </a:r>
            <a:r>
              <a:rPr lang="en-US" dirty="0"/>
              <a:t> in </a:t>
            </a:r>
            <a:r>
              <a:rPr lang="en-US" dirty="0" err="1"/>
              <a:t>breken</a:t>
            </a:r>
            <a:r>
              <a:rPr lang="en-US" dirty="0"/>
              <a:t> Enigma door het </a:t>
            </a:r>
            <a:r>
              <a:rPr lang="en-US" dirty="0" err="1"/>
              <a:t>gebruik</a:t>
            </a:r>
            <a:r>
              <a:rPr lang="en-US" dirty="0"/>
              <a:t> van </a:t>
            </a:r>
            <a:r>
              <a:rPr lang="en-US" i="1" dirty="0"/>
              <a:t>cribs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249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nigma code breaking scene (imitation game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75560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Woorden</a:t>
            </a:r>
            <a:r>
              <a:rPr lang="en-US" dirty="0"/>
              <a:t> die in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berichten</a:t>
            </a:r>
            <a:r>
              <a:rPr lang="en-US" dirty="0"/>
              <a:t> </a:t>
            </a:r>
            <a:r>
              <a:rPr lang="en-US" dirty="0" err="1"/>
              <a:t>terugkomen</a:t>
            </a:r>
            <a:endParaRPr lang="en-US" dirty="0"/>
          </a:p>
          <a:p>
            <a:r>
              <a:rPr lang="en-US" i="1" dirty="0"/>
              <a:t>Known plaintext attack</a:t>
            </a:r>
          </a:p>
          <a:p>
            <a:r>
              <a:rPr lang="en-US" i="1" dirty="0"/>
              <a:t>Wetter</a:t>
            </a:r>
            <a:r>
              <a:rPr lang="en-US" dirty="0"/>
              <a:t>, </a:t>
            </a:r>
            <a:r>
              <a:rPr lang="en-US" i="1" dirty="0" err="1"/>
              <a:t>eins</a:t>
            </a:r>
            <a:r>
              <a:rPr lang="en-US" dirty="0"/>
              <a:t>, </a:t>
            </a:r>
            <a:r>
              <a:rPr lang="en-US" i="1" dirty="0" err="1"/>
              <a:t>Keine</a:t>
            </a:r>
            <a:r>
              <a:rPr lang="en-US" i="1" dirty="0"/>
              <a:t> </a:t>
            </a:r>
            <a:r>
              <a:rPr lang="en-US" i="1" dirty="0" err="1"/>
              <a:t>besondere</a:t>
            </a:r>
            <a:r>
              <a:rPr lang="en-US" i="1" dirty="0"/>
              <a:t> </a:t>
            </a:r>
            <a:r>
              <a:rPr lang="en-US" i="1" dirty="0" err="1"/>
              <a:t>Ereignisse</a:t>
            </a:r>
            <a:r>
              <a:rPr lang="en-US" i="1" dirty="0"/>
              <a:t>, Heil Hitler</a:t>
            </a:r>
            <a:endParaRPr lang="en-US" dirty="0"/>
          </a:p>
          <a:p>
            <a:r>
              <a:rPr lang="en-US" dirty="0" err="1"/>
              <a:t>Omdat</a:t>
            </a:r>
            <a:r>
              <a:rPr lang="en-US" dirty="0"/>
              <a:t> Enigma </a:t>
            </a:r>
            <a:r>
              <a:rPr lang="en-US" dirty="0" err="1"/>
              <a:t>een</a:t>
            </a:r>
            <a:r>
              <a:rPr lang="en-US" dirty="0"/>
              <a:t> letter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zichzelf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versleutelen</a:t>
            </a:r>
            <a:r>
              <a:rPr lang="en-US" dirty="0"/>
              <a:t>,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mogelijkheden</a:t>
            </a:r>
            <a:r>
              <a:rPr lang="en-US" dirty="0"/>
              <a:t> </a:t>
            </a:r>
            <a:r>
              <a:rPr lang="en-US" dirty="0" err="1"/>
              <a:t>uitgesloten</a:t>
            </a:r>
            <a:r>
              <a:rPr lang="en-US" dirty="0"/>
              <a:t> </a:t>
            </a:r>
            <a:r>
              <a:rPr lang="en-US" dirty="0" err="1"/>
              <a:t>worden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29246" y="4249797"/>
            <a:ext cx="833350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OHJYPDOCMQNJCOSGDAHLEIHYSOPJSMNUA</a:t>
            </a:r>
          </a:p>
          <a:p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  KEINEXBESONDEREXER</a:t>
            </a:r>
            <a:r>
              <a:rPr lang="en-US" sz="3200" dirty="0">
                <a:solidFill>
                  <a:srgbClr val="FF0000"/>
                </a:solidFill>
                <a:latin typeface="Lucida Console" charset="0"/>
                <a:ea typeface="Lucida Console" charset="0"/>
                <a:cs typeface="Lucida Console" charset="0"/>
              </a:rPr>
              <a:t>EI</a:t>
            </a:r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GNISSE    </a:t>
            </a:r>
          </a:p>
          <a:p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   KEINEXBESONDEREXEREIGNISSE</a:t>
            </a:r>
          </a:p>
          <a:p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    KEINEXBES</a:t>
            </a:r>
            <a:r>
              <a:rPr lang="en-US" sz="3200" dirty="0">
                <a:solidFill>
                  <a:srgbClr val="FF0000"/>
                </a:solidFill>
                <a:latin typeface="Lucida Console" charset="0"/>
                <a:ea typeface="Lucida Console" charset="0"/>
                <a:cs typeface="Lucida Console" charset="0"/>
              </a:rPr>
              <a:t>O</a:t>
            </a:r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NDEREX</a:t>
            </a:r>
            <a:r>
              <a:rPr lang="en-US" sz="3200" dirty="0">
                <a:solidFill>
                  <a:srgbClr val="FF0000"/>
                </a:solidFill>
                <a:latin typeface="Lucida Console" charset="0"/>
                <a:ea typeface="Lucida Console" charset="0"/>
                <a:cs typeface="Lucida Console" charset="0"/>
              </a:rPr>
              <a:t>E</a:t>
            </a:r>
            <a:r>
              <a:rPr lang="en-US" sz="3200" dirty="0">
                <a:latin typeface="Lucida Console" charset="0"/>
                <a:ea typeface="Lucida Console" charset="0"/>
                <a:cs typeface="Lucida Console" charset="0"/>
              </a:rPr>
              <a:t>REIGNISSE</a:t>
            </a:r>
          </a:p>
        </p:txBody>
      </p:sp>
    </p:spTree>
    <p:extLst>
      <p:ext uri="{BB962C8B-B14F-4D97-AF65-F5344CB8AC3E}">
        <p14:creationId xmlns:p14="http://schemas.microsoft.com/office/powerpoint/2010/main" val="214593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41722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01789" y="-1308846"/>
            <a:ext cx="3460376" cy="98920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1722" y="365125"/>
            <a:ext cx="6812078" cy="1325563"/>
          </a:xfrm>
        </p:spPr>
        <p:txBody>
          <a:bodyPr/>
          <a:lstStyle/>
          <a:p>
            <a:r>
              <a:rPr lang="en-US" dirty="0"/>
              <a:t>Bombe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1722" y="1825625"/>
            <a:ext cx="6812078" cy="4351338"/>
          </a:xfrm>
        </p:spPr>
        <p:txBody>
          <a:bodyPr/>
          <a:lstStyle/>
          <a:p>
            <a:r>
              <a:rPr lang="en-US" dirty="0"/>
              <a:t>Machine om </a:t>
            </a:r>
            <a:r>
              <a:rPr lang="en-US" dirty="0" err="1"/>
              <a:t>tegelijk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heleboel</a:t>
            </a:r>
            <a:r>
              <a:rPr lang="en-US" dirty="0"/>
              <a:t> Enigma-</a:t>
            </a:r>
            <a:r>
              <a:rPr lang="en-US" dirty="0" err="1"/>
              <a:t>instellingen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proberen</a:t>
            </a:r>
            <a:endParaRPr lang="en-US" dirty="0"/>
          </a:p>
          <a:p>
            <a:r>
              <a:rPr lang="en-US" dirty="0" err="1"/>
              <a:t>Bevat</a:t>
            </a:r>
            <a:r>
              <a:rPr lang="en-US" dirty="0"/>
              <a:t> 36 Enigma-machines</a:t>
            </a:r>
          </a:p>
          <a:p>
            <a:r>
              <a:rPr lang="en-US" dirty="0" err="1"/>
              <a:t>Wordt</a:t>
            </a:r>
            <a:r>
              <a:rPr lang="en-US" dirty="0"/>
              <a:t> ‘</a:t>
            </a:r>
            <a:r>
              <a:rPr lang="en-US" dirty="0" err="1"/>
              <a:t>geprogrammeerd</a:t>
            </a:r>
            <a:r>
              <a:rPr lang="en-US" dirty="0"/>
              <a:t>’ met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bepaalde</a:t>
            </a:r>
            <a:r>
              <a:rPr lang="en-US" dirty="0"/>
              <a:t> </a:t>
            </a:r>
            <a:r>
              <a:rPr lang="en-US" i="1" dirty="0"/>
              <a:t>crib</a:t>
            </a:r>
          </a:p>
          <a:p>
            <a:r>
              <a:rPr lang="en-US" dirty="0" err="1"/>
              <a:t>Stopt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instelling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gevonden</a:t>
            </a:r>
            <a:r>
              <a:rPr lang="en-US" dirty="0"/>
              <a:t> die </a:t>
            </a:r>
            <a:r>
              <a:rPr lang="en-US" dirty="0" err="1"/>
              <a:t>mogelijk</a:t>
            </a:r>
            <a:r>
              <a:rPr lang="en-US" dirty="0"/>
              <a:t> correct is</a:t>
            </a:r>
          </a:p>
          <a:p>
            <a:r>
              <a:rPr lang="en-US" dirty="0"/>
              <a:t>Moet nog steeds met de hand </a:t>
            </a:r>
            <a:r>
              <a:rPr lang="en-US" dirty="0" err="1"/>
              <a:t>gecontroleerd</a:t>
            </a:r>
            <a:r>
              <a:rPr lang="en-US" dirty="0"/>
              <a:t> </a:t>
            </a:r>
            <a:r>
              <a:rPr lang="en-US" dirty="0" err="1"/>
              <a:t>worden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8601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 </a:t>
            </a:r>
            <a:r>
              <a:rPr lang="en-US" dirty="0" err="1"/>
              <a:t>breken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Enigma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150 </a:t>
            </a:r>
            <a:r>
              <a:rPr lang="en-US" dirty="0" err="1"/>
              <a:t>triljoen</a:t>
            </a:r>
            <a:r>
              <a:rPr lang="en-US" dirty="0"/>
              <a:t>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sleutels</a:t>
            </a:r>
            <a:endParaRPr lang="en-US" dirty="0"/>
          </a:p>
          <a:p>
            <a:r>
              <a:rPr lang="en-US" dirty="0" err="1"/>
              <a:t>Kon</a:t>
            </a:r>
            <a:r>
              <a:rPr lang="en-US" dirty="0"/>
              <a:t> </a:t>
            </a:r>
            <a:r>
              <a:rPr lang="en-US" dirty="0" err="1"/>
              <a:t>toch</a:t>
            </a:r>
            <a:r>
              <a:rPr lang="en-US" dirty="0"/>
              <a:t> </a:t>
            </a:r>
            <a:r>
              <a:rPr lang="en-US" dirty="0" err="1"/>
              <a:t>gebroken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, door </a:t>
            </a:r>
            <a:r>
              <a:rPr lang="en-US" dirty="0" err="1"/>
              <a:t>zwakheden</a:t>
            </a:r>
            <a:r>
              <a:rPr lang="en-US" dirty="0"/>
              <a:t> in de </a:t>
            </a:r>
            <a:r>
              <a:rPr lang="en-US" dirty="0" err="1"/>
              <a:t>versleuteling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in het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ervan</a:t>
            </a:r>
            <a:endParaRPr lang="en-US" dirty="0"/>
          </a:p>
          <a:p>
            <a:r>
              <a:rPr lang="en-US" dirty="0" err="1"/>
              <a:t>Mechanisch</a:t>
            </a:r>
            <a:r>
              <a:rPr lang="en-US" dirty="0"/>
              <a:t> </a:t>
            </a:r>
            <a:r>
              <a:rPr lang="en-US" dirty="0" err="1"/>
              <a:t>versleutelen</a:t>
            </a:r>
            <a:r>
              <a:rPr lang="en-US" dirty="0"/>
              <a:t>, </a:t>
            </a:r>
            <a:r>
              <a:rPr lang="en-US" dirty="0" err="1"/>
              <a:t>mechanisch</a:t>
            </a:r>
            <a:r>
              <a:rPr lang="en-US" dirty="0"/>
              <a:t> code </a:t>
            </a:r>
            <a:r>
              <a:rPr lang="en-US" dirty="0" err="1"/>
              <a:t>breken</a:t>
            </a:r>
            <a:endParaRPr lang="en-US" dirty="0"/>
          </a:p>
          <a:p>
            <a:r>
              <a:rPr lang="en-US" dirty="0" err="1"/>
              <a:t>Duitsers</a:t>
            </a:r>
            <a:r>
              <a:rPr lang="en-US" dirty="0"/>
              <a:t> </a:t>
            </a:r>
            <a:r>
              <a:rPr lang="en-US" dirty="0" err="1"/>
              <a:t>wisten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Enigma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onbreekbaar</a:t>
            </a:r>
            <a:r>
              <a:rPr lang="en-US" dirty="0"/>
              <a:t> was, maar </a:t>
            </a:r>
            <a:r>
              <a:rPr lang="en-US" dirty="0" err="1"/>
              <a:t>konden</a:t>
            </a:r>
            <a:r>
              <a:rPr lang="en-US" dirty="0"/>
              <a:t> </a:t>
            </a:r>
            <a:r>
              <a:rPr lang="en-US" dirty="0" err="1"/>
              <a:t>zich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voorstellen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iemand</a:t>
            </a:r>
            <a:r>
              <a:rPr lang="en-US" dirty="0"/>
              <a:t> de </a:t>
            </a:r>
            <a:r>
              <a:rPr lang="en-US" dirty="0" err="1"/>
              <a:t>onnoemelijke</a:t>
            </a:r>
            <a:r>
              <a:rPr lang="en-US" dirty="0"/>
              <a:t> </a:t>
            </a:r>
            <a:r>
              <a:rPr lang="en-US" dirty="0" err="1"/>
              <a:t>moeite</a:t>
            </a:r>
            <a:r>
              <a:rPr lang="en-US" dirty="0"/>
              <a:t> </a:t>
            </a:r>
            <a:r>
              <a:rPr lang="en-US" dirty="0" err="1"/>
              <a:t>zou</a:t>
            </a:r>
            <a:r>
              <a:rPr lang="en-US" dirty="0"/>
              <a:t> </a:t>
            </a:r>
            <a:r>
              <a:rPr lang="en-US" dirty="0" err="1"/>
              <a:t>nemen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09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7F1227-1BD0-E1EE-30AE-877D2EC01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Aan de slag met de Enigma!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924989-D08C-F8D4-C2B6-183480093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Open de opdracht over de Enigma die je gedownload hebt van </a:t>
            </a:r>
          </a:p>
          <a:p>
            <a:r>
              <a:rPr lang="nl-NL">
                <a:hlinkClick r:id="rId2"/>
              </a:rPr>
              <a:t>https://github.com/hanzetechnasium/geheim</a:t>
            </a:r>
            <a:endParaRPr lang="en-US"/>
          </a:p>
          <a:p>
            <a:endParaRPr lang="en-US"/>
          </a:p>
          <a:p>
            <a:r>
              <a:rPr lang="en-US"/>
              <a:t>Gebruik de Enigma emulator van</a:t>
            </a:r>
          </a:p>
          <a:p>
            <a:r>
              <a:rPr lang="en-US">
                <a:hlinkClick r:id="rId3"/>
              </a:rPr>
              <a:t>https://piotte13.github.io/enigma-cipher/</a:t>
            </a:r>
            <a:endParaRPr lang="en-US"/>
          </a:p>
          <a:p>
            <a:endParaRPr lang="en-US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5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Substitutiecijfers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Elke letter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vervangen</a:t>
            </a:r>
            <a:r>
              <a:rPr lang="en-US" dirty="0"/>
              <a:t> door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letter</a:t>
            </a:r>
          </a:p>
          <a:p>
            <a:r>
              <a:rPr lang="en-US" dirty="0" err="1"/>
              <a:t>Simpelste</a:t>
            </a:r>
            <a:r>
              <a:rPr lang="en-US" dirty="0"/>
              <a:t> </a:t>
            </a:r>
            <a:r>
              <a:rPr lang="en-US" dirty="0" err="1"/>
              <a:t>voorbeeld</a:t>
            </a:r>
            <a:r>
              <a:rPr lang="en-US" dirty="0"/>
              <a:t>: </a:t>
            </a:r>
            <a:r>
              <a:rPr lang="en-US" dirty="0" err="1"/>
              <a:t>Caesarcijfer</a:t>
            </a:r>
            <a:endParaRPr lang="en-US" dirty="0"/>
          </a:p>
          <a:p>
            <a:r>
              <a:rPr lang="en-US" dirty="0" err="1"/>
              <a:t>Makkelijk</a:t>
            </a:r>
            <a:r>
              <a:rPr lang="en-US" dirty="0"/>
              <a:t> </a:t>
            </a:r>
            <a:r>
              <a:rPr lang="en-US" dirty="0" err="1"/>
              <a:t>handmatig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voeren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3218434" y="3783432"/>
            <a:ext cx="5755132" cy="2393531"/>
            <a:chOff x="3218434" y="3783432"/>
            <a:chExt cx="5755132" cy="2393531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47365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498043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522427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546811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571195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41883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59557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619963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644347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68731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693115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71749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/>
            <p:cNvSpPr txBox="1"/>
            <p:nvPr/>
          </p:nvSpPr>
          <p:spPr>
            <a:xfrm>
              <a:off x="3218434" y="3783432"/>
              <a:ext cx="5755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Lucida Console" charset="0"/>
                  <a:ea typeface="Lucida Console" charset="0"/>
                  <a:cs typeface="Lucida Console" charset="0"/>
                </a:rPr>
                <a:t>ATTACKATDAWN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218434" y="4503144"/>
              <a:ext cx="5755132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2"/>
                  </a:solidFill>
                  <a:latin typeface="Lucida Console" charset="0"/>
                  <a:ea typeface="Lucida Console" charset="0"/>
                  <a:cs typeface="Lucida Console" charset="0"/>
                </a:rPr>
                <a:t>ABCDEFGHIJKLMNOPQRSTUVWXYZ</a:t>
              </a:r>
            </a:p>
            <a:p>
              <a:r>
                <a:rPr lang="en-US" sz="2800" dirty="0">
                  <a:solidFill>
                    <a:schemeClr val="accent2"/>
                  </a:solidFill>
                  <a:latin typeface="Lucida Console" charset="0"/>
                  <a:ea typeface="Lucida Console" charset="0"/>
                  <a:cs typeface="Lucida Console" charset="0"/>
                </a:rPr>
                <a:t>KLMNOPQRSTUVWXYZABCDEFGHIJ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218434" y="5592188"/>
              <a:ext cx="5755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Lucida Console" charset="0"/>
                  <a:ea typeface="Lucida Console" charset="0"/>
                  <a:cs typeface="Lucida Console" charset="0"/>
                </a:rPr>
                <a:t>KDDKUKDMDKGX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214560" y="230421"/>
            <a:ext cx="7364075" cy="1214332"/>
            <a:chOff x="684267" y="1274609"/>
            <a:chExt cx="5729129" cy="1214332"/>
          </a:xfrm>
        </p:grpSpPr>
        <p:sp>
          <p:nvSpPr>
            <p:cNvPr id="20" name="Oval 5"/>
            <p:cNvSpPr/>
            <p:nvPr/>
          </p:nvSpPr>
          <p:spPr>
            <a:xfrm>
              <a:off x="684267" y="1629405"/>
              <a:ext cx="1056066" cy="859536"/>
            </a:xfrm>
            <a:custGeom>
              <a:avLst/>
              <a:gdLst>
                <a:gd name="connsiteX0" fmla="*/ 0 w 1435443"/>
                <a:gd name="connsiteY0" fmla="*/ 574590 h 1149179"/>
                <a:gd name="connsiteX1" fmla="*/ 717722 w 1435443"/>
                <a:gd name="connsiteY1" fmla="*/ 0 h 1149179"/>
                <a:gd name="connsiteX2" fmla="*/ 1435444 w 1435443"/>
                <a:gd name="connsiteY2" fmla="*/ 574590 h 1149179"/>
                <a:gd name="connsiteX3" fmla="*/ 717722 w 1435443"/>
                <a:gd name="connsiteY3" fmla="*/ 1149180 h 1149179"/>
                <a:gd name="connsiteX4" fmla="*/ 0 w 1435443"/>
                <a:gd name="connsiteY4" fmla="*/ 574590 h 1149179"/>
                <a:gd name="connsiteX0" fmla="*/ 717722 w 1435444"/>
                <a:gd name="connsiteY0" fmla="*/ 0 h 1149180"/>
                <a:gd name="connsiteX1" fmla="*/ 1435444 w 1435444"/>
                <a:gd name="connsiteY1" fmla="*/ 574590 h 1149180"/>
                <a:gd name="connsiteX2" fmla="*/ 717722 w 1435444"/>
                <a:gd name="connsiteY2" fmla="*/ 1149180 h 1149180"/>
                <a:gd name="connsiteX3" fmla="*/ 0 w 1435444"/>
                <a:gd name="connsiteY3" fmla="*/ 574590 h 1149180"/>
                <a:gd name="connsiteX4" fmla="*/ 809162 w 1435444"/>
                <a:gd name="connsiteY4" fmla="*/ 91440 h 114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5444" h="1149180">
                  <a:moveTo>
                    <a:pt x="717722" y="0"/>
                  </a:moveTo>
                  <a:cubicBezTo>
                    <a:pt x="1114109" y="0"/>
                    <a:pt x="1435444" y="257253"/>
                    <a:pt x="1435444" y="574590"/>
                  </a:cubicBezTo>
                  <a:cubicBezTo>
                    <a:pt x="1435444" y="891927"/>
                    <a:pt x="1114109" y="1149180"/>
                    <a:pt x="717722" y="1149180"/>
                  </a:cubicBezTo>
                  <a:cubicBezTo>
                    <a:pt x="321335" y="1149180"/>
                    <a:pt x="0" y="891927"/>
                    <a:pt x="0" y="574590"/>
                  </a:cubicBezTo>
                  <a:cubicBezTo>
                    <a:pt x="0" y="257253"/>
                    <a:pt x="321335" y="0"/>
                    <a:pt x="809162" y="9144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/>
            <p:cNvSpPr/>
            <p:nvPr/>
          </p:nvSpPr>
          <p:spPr>
            <a:xfrm flipV="1">
              <a:off x="1740333" y="1491135"/>
              <a:ext cx="1265444" cy="368248"/>
            </a:xfrm>
            <a:custGeom>
              <a:avLst/>
              <a:gdLst>
                <a:gd name="connsiteX0" fmla="*/ 0 w 1729047"/>
                <a:gd name="connsiteY0" fmla="*/ 565265 h 584167"/>
                <a:gd name="connsiteX1" fmla="*/ 0 w 1729047"/>
                <a:gd name="connsiteY1" fmla="*/ 565265 h 584167"/>
                <a:gd name="connsiteX2" fmla="*/ 182880 w 1729047"/>
                <a:gd name="connsiteY2" fmla="*/ 581891 h 584167"/>
                <a:gd name="connsiteX3" fmla="*/ 814647 w 1729047"/>
                <a:gd name="connsiteY3" fmla="*/ 349134 h 584167"/>
                <a:gd name="connsiteX4" fmla="*/ 1230284 w 1729047"/>
                <a:gd name="connsiteY4" fmla="*/ 199505 h 584167"/>
                <a:gd name="connsiteX5" fmla="*/ 1429789 w 1729047"/>
                <a:gd name="connsiteY5" fmla="*/ 99752 h 584167"/>
                <a:gd name="connsiteX6" fmla="*/ 1679171 w 1729047"/>
                <a:gd name="connsiteY6" fmla="*/ 16625 h 584167"/>
                <a:gd name="connsiteX7" fmla="*/ 1729047 w 1729047"/>
                <a:gd name="connsiteY7" fmla="*/ 0 h 584167"/>
                <a:gd name="connsiteX0" fmla="*/ 0 w 1729047"/>
                <a:gd name="connsiteY0" fmla="*/ 565265 h 606238"/>
                <a:gd name="connsiteX1" fmla="*/ 0 w 1729047"/>
                <a:gd name="connsiteY1" fmla="*/ 565265 h 606238"/>
                <a:gd name="connsiteX2" fmla="*/ 182880 w 1729047"/>
                <a:gd name="connsiteY2" fmla="*/ 581891 h 606238"/>
                <a:gd name="connsiteX3" fmla="*/ 1230284 w 1729047"/>
                <a:gd name="connsiteY3" fmla="*/ 199505 h 606238"/>
                <a:gd name="connsiteX4" fmla="*/ 1429789 w 1729047"/>
                <a:gd name="connsiteY4" fmla="*/ 99752 h 606238"/>
                <a:gd name="connsiteX5" fmla="*/ 1679171 w 1729047"/>
                <a:gd name="connsiteY5" fmla="*/ 16625 h 606238"/>
                <a:gd name="connsiteX6" fmla="*/ 1729047 w 1729047"/>
                <a:gd name="connsiteY6" fmla="*/ 0 h 606238"/>
                <a:gd name="connsiteX0" fmla="*/ 0 w 1729047"/>
                <a:gd name="connsiteY0" fmla="*/ 565265 h 613562"/>
                <a:gd name="connsiteX1" fmla="*/ 0 w 1729047"/>
                <a:gd name="connsiteY1" fmla="*/ 565265 h 613562"/>
                <a:gd name="connsiteX2" fmla="*/ 182880 w 1729047"/>
                <a:gd name="connsiteY2" fmla="*/ 581891 h 613562"/>
                <a:gd name="connsiteX3" fmla="*/ 1429789 w 1729047"/>
                <a:gd name="connsiteY3" fmla="*/ 99752 h 613562"/>
                <a:gd name="connsiteX4" fmla="*/ 1679171 w 1729047"/>
                <a:gd name="connsiteY4" fmla="*/ 16625 h 613562"/>
                <a:gd name="connsiteX5" fmla="*/ 1729047 w 1729047"/>
                <a:gd name="connsiteY5" fmla="*/ 0 h 613562"/>
                <a:gd name="connsiteX0" fmla="*/ 0 w 1803830"/>
                <a:gd name="connsiteY0" fmla="*/ 595081 h 649499"/>
                <a:gd name="connsiteX1" fmla="*/ 0 w 1803830"/>
                <a:gd name="connsiteY1" fmla="*/ 595081 h 649499"/>
                <a:gd name="connsiteX2" fmla="*/ 182880 w 1803830"/>
                <a:gd name="connsiteY2" fmla="*/ 611707 h 649499"/>
                <a:gd name="connsiteX3" fmla="*/ 1679171 w 1803830"/>
                <a:gd name="connsiteY3" fmla="*/ 46441 h 649499"/>
                <a:gd name="connsiteX4" fmla="*/ 1729047 w 1803830"/>
                <a:gd name="connsiteY4" fmla="*/ 29816 h 649499"/>
                <a:gd name="connsiteX0" fmla="*/ 0 w 1729047"/>
                <a:gd name="connsiteY0" fmla="*/ 565265 h 565265"/>
                <a:gd name="connsiteX1" fmla="*/ 0 w 1729047"/>
                <a:gd name="connsiteY1" fmla="*/ 565265 h 565265"/>
                <a:gd name="connsiteX2" fmla="*/ 1679171 w 1729047"/>
                <a:gd name="connsiteY2" fmla="*/ 16625 h 565265"/>
                <a:gd name="connsiteX3" fmla="*/ 1729047 w 1729047"/>
                <a:gd name="connsiteY3" fmla="*/ 0 h 565265"/>
                <a:gd name="connsiteX0" fmla="*/ 0 w 1729047"/>
                <a:gd name="connsiteY0" fmla="*/ 565265 h 565265"/>
                <a:gd name="connsiteX1" fmla="*/ 0 w 1729047"/>
                <a:gd name="connsiteY1" fmla="*/ 565265 h 565265"/>
                <a:gd name="connsiteX2" fmla="*/ 1729047 w 1729047"/>
                <a:gd name="connsiteY2" fmla="*/ 0 h 565265"/>
                <a:gd name="connsiteX0" fmla="*/ 0 w 2011680"/>
                <a:gd name="connsiteY0" fmla="*/ 731519 h 731519"/>
                <a:gd name="connsiteX1" fmla="*/ 0 w 2011680"/>
                <a:gd name="connsiteY1" fmla="*/ 731519 h 731519"/>
                <a:gd name="connsiteX2" fmla="*/ 2011680 w 2011680"/>
                <a:gd name="connsiteY2" fmla="*/ 0 h 731519"/>
                <a:gd name="connsiteX0" fmla="*/ 0 w 2011680"/>
                <a:gd name="connsiteY0" fmla="*/ 731519 h 731519"/>
                <a:gd name="connsiteX1" fmla="*/ 0 w 2011680"/>
                <a:gd name="connsiteY1" fmla="*/ 731519 h 731519"/>
                <a:gd name="connsiteX2" fmla="*/ 2011680 w 2011680"/>
                <a:gd name="connsiteY2" fmla="*/ 0 h 731519"/>
                <a:gd name="connsiteX0" fmla="*/ 0 w 2011680"/>
                <a:gd name="connsiteY0" fmla="*/ 731519 h 1039358"/>
                <a:gd name="connsiteX1" fmla="*/ 0 w 2011680"/>
                <a:gd name="connsiteY1" fmla="*/ 731519 h 1039358"/>
                <a:gd name="connsiteX2" fmla="*/ 448886 w 2011680"/>
                <a:gd name="connsiteY2" fmla="*/ 1014151 h 1039358"/>
                <a:gd name="connsiteX3" fmla="*/ 2011680 w 2011680"/>
                <a:gd name="connsiteY3" fmla="*/ 0 h 1039358"/>
                <a:gd name="connsiteX0" fmla="*/ 0 w 2011680"/>
                <a:gd name="connsiteY0" fmla="*/ 731519 h 1014151"/>
                <a:gd name="connsiteX1" fmla="*/ 448886 w 2011680"/>
                <a:gd name="connsiteY1" fmla="*/ 1014151 h 1014151"/>
                <a:gd name="connsiteX2" fmla="*/ 2011680 w 2011680"/>
                <a:gd name="connsiteY2" fmla="*/ 0 h 1014151"/>
                <a:gd name="connsiteX0" fmla="*/ 0 w 2011680"/>
                <a:gd name="connsiteY0" fmla="*/ 731519 h 731519"/>
                <a:gd name="connsiteX1" fmla="*/ 448886 w 2011680"/>
                <a:gd name="connsiteY1" fmla="*/ 282631 h 731519"/>
                <a:gd name="connsiteX2" fmla="*/ 2011680 w 2011680"/>
                <a:gd name="connsiteY2" fmla="*/ 0 h 731519"/>
                <a:gd name="connsiteX0" fmla="*/ 0 w 1562794"/>
                <a:gd name="connsiteY0" fmla="*/ 282631 h 282631"/>
                <a:gd name="connsiteX1" fmla="*/ 1562794 w 1562794"/>
                <a:gd name="connsiteY1" fmla="*/ 0 h 282631"/>
                <a:gd name="connsiteX0" fmla="*/ 0 w 2061558"/>
                <a:gd name="connsiteY0" fmla="*/ 631765 h 631765"/>
                <a:gd name="connsiteX1" fmla="*/ 2061558 w 2061558"/>
                <a:gd name="connsiteY1" fmla="*/ 0 h 631765"/>
                <a:gd name="connsiteX0" fmla="*/ 0 w 2061558"/>
                <a:gd name="connsiteY0" fmla="*/ 631765 h 631765"/>
                <a:gd name="connsiteX1" fmla="*/ 2061558 w 2061558"/>
                <a:gd name="connsiteY1" fmla="*/ 0 h 631765"/>
                <a:gd name="connsiteX0" fmla="*/ 0 w 2061558"/>
                <a:gd name="connsiteY0" fmla="*/ 690127 h 690127"/>
                <a:gd name="connsiteX1" fmla="*/ 2061558 w 2061558"/>
                <a:gd name="connsiteY1" fmla="*/ 58362 h 690127"/>
                <a:gd name="connsiteX0" fmla="*/ 0 w 2061558"/>
                <a:gd name="connsiteY0" fmla="*/ 631765 h 631765"/>
                <a:gd name="connsiteX1" fmla="*/ 2061558 w 2061558"/>
                <a:gd name="connsiteY1" fmla="*/ 0 h 631765"/>
                <a:gd name="connsiteX0" fmla="*/ 0 w 2061558"/>
                <a:gd name="connsiteY0" fmla="*/ 631765 h 675698"/>
                <a:gd name="connsiteX1" fmla="*/ 2061558 w 2061558"/>
                <a:gd name="connsiteY1" fmla="*/ 0 h 675698"/>
                <a:gd name="connsiteX0" fmla="*/ 0 w 1130533"/>
                <a:gd name="connsiteY0" fmla="*/ 432260 h 538447"/>
                <a:gd name="connsiteX1" fmla="*/ 1130533 w 1130533"/>
                <a:gd name="connsiteY1" fmla="*/ 0 h 538447"/>
                <a:gd name="connsiteX0" fmla="*/ 0 w 1130533"/>
                <a:gd name="connsiteY0" fmla="*/ 432260 h 533000"/>
                <a:gd name="connsiteX1" fmla="*/ 1130533 w 1130533"/>
                <a:gd name="connsiteY1" fmla="*/ 0 h 533000"/>
                <a:gd name="connsiteX0" fmla="*/ 0 w 1230286"/>
                <a:gd name="connsiteY0" fmla="*/ 864521 h 880795"/>
                <a:gd name="connsiteX1" fmla="*/ 1230286 w 1230286"/>
                <a:gd name="connsiteY1" fmla="*/ 0 h 880795"/>
                <a:gd name="connsiteX0" fmla="*/ 0 w 1230286"/>
                <a:gd name="connsiteY0" fmla="*/ 536006 h 600175"/>
                <a:gd name="connsiteX1" fmla="*/ 1230286 w 1230286"/>
                <a:gd name="connsiteY1" fmla="*/ 0 h 600175"/>
                <a:gd name="connsiteX0" fmla="*/ 0 w 1202402"/>
                <a:gd name="connsiteY0" fmla="*/ 97987 h 384064"/>
                <a:gd name="connsiteX1" fmla="*/ 1202402 w 1202402"/>
                <a:gd name="connsiteY1" fmla="*/ 0 h 384064"/>
                <a:gd name="connsiteX0" fmla="*/ 0 w 1035097"/>
                <a:gd name="connsiteY0" fmla="*/ 1 h 2964652"/>
                <a:gd name="connsiteX1" fmla="*/ 1035097 w 1035097"/>
                <a:gd name="connsiteY1" fmla="*/ 2858650 h 2964652"/>
                <a:gd name="connsiteX0" fmla="*/ 0 w 1035097"/>
                <a:gd name="connsiteY0" fmla="*/ 1 h 2865915"/>
                <a:gd name="connsiteX1" fmla="*/ 1035097 w 1035097"/>
                <a:gd name="connsiteY1" fmla="*/ 2858650 h 2865915"/>
                <a:gd name="connsiteX0" fmla="*/ 0 w 1035097"/>
                <a:gd name="connsiteY0" fmla="*/ 1 h 2879198"/>
                <a:gd name="connsiteX1" fmla="*/ 1035097 w 1035097"/>
                <a:gd name="connsiteY1" fmla="*/ 2858650 h 2879198"/>
                <a:gd name="connsiteX0" fmla="*/ 0 w 1160575"/>
                <a:gd name="connsiteY0" fmla="*/ 0 h 3709936"/>
                <a:gd name="connsiteX1" fmla="*/ 1160575 w 1160575"/>
                <a:gd name="connsiteY1" fmla="*/ 3698188 h 3709936"/>
                <a:gd name="connsiteX0" fmla="*/ 0 w 1216343"/>
                <a:gd name="connsiteY0" fmla="*/ 0 h 2488218"/>
                <a:gd name="connsiteX1" fmla="*/ 1216343 w 1216343"/>
                <a:gd name="connsiteY1" fmla="*/ 2457129 h 2488218"/>
                <a:gd name="connsiteX0" fmla="*/ 0 w 1216343"/>
                <a:gd name="connsiteY0" fmla="*/ 0 h 2490117"/>
                <a:gd name="connsiteX1" fmla="*/ 1216343 w 1216343"/>
                <a:gd name="connsiteY1" fmla="*/ 2457129 h 2490117"/>
                <a:gd name="connsiteX0" fmla="*/ 0 w 1198678"/>
                <a:gd name="connsiteY0" fmla="*/ 0 h 1102761"/>
                <a:gd name="connsiteX1" fmla="*/ 1198678 w 1198678"/>
                <a:gd name="connsiteY1" fmla="*/ 323940 h 1102761"/>
                <a:gd name="connsiteX0" fmla="*/ 0 w 1198678"/>
                <a:gd name="connsiteY0" fmla="*/ 0 h 1637508"/>
                <a:gd name="connsiteX1" fmla="*/ 1198678 w 1198678"/>
                <a:gd name="connsiteY1" fmla="*/ 323940 h 1637508"/>
                <a:gd name="connsiteX0" fmla="*/ 0 w 1191806"/>
                <a:gd name="connsiteY0" fmla="*/ 0 h 2211814"/>
                <a:gd name="connsiteX1" fmla="*/ 1191806 w 1191806"/>
                <a:gd name="connsiteY1" fmla="*/ 1266512 h 2211814"/>
                <a:gd name="connsiteX0" fmla="*/ 0 w 1191806"/>
                <a:gd name="connsiteY0" fmla="*/ 0 h 1713503"/>
                <a:gd name="connsiteX1" fmla="*/ 1191806 w 1191806"/>
                <a:gd name="connsiteY1" fmla="*/ 1266512 h 171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91806" h="1713503">
                  <a:moveTo>
                    <a:pt x="0" y="0"/>
                  </a:moveTo>
                  <a:cubicBezTo>
                    <a:pt x="267273" y="2171286"/>
                    <a:pt x="599959" y="1885431"/>
                    <a:pt x="1191806" y="1266512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headEnd type="stealth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005777" y="1274609"/>
              <a:ext cx="34076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solidFill>
                    <a:srgbClr val="FF0000"/>
                  </a:solidFill>
                  <a:latin typeface="Lucida Handwriting" charset="0"/>
                  <a:ea typeface="Lucida Handwriting" charset="0"/>
                  <a:cs typeface="Lucida Handwriting" charset="0"/>
                </a:rPr>
                <a:t>versleutelmethode</a:t>
              </a:r>
              <a:endParaRPr lang="en-US" sz="3200" dirty="0">
                <a:solidFill>
                  <a:srgbClr val="FF0000"/>
                </a:solidFill>
                <a:latin typeface="Lucida Handwriting" charset="0"/>
                <a:ea typeface="Lucida Handwriting" charset="0"/>
                <a:cs typeface="Lucida Handwriting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140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Histogramanalyse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 </a:t>
            </a:r>
            <a:r>
              <a:rPr lang="en-US" dirty="0" err="1"/>
              <a:t>taal</a:t>
            </a:r>
            <a:r>
              <a:rPr lang="en-US" dirty="0"/>
              <a:t> is </a:t>
            </a:r>
            <a:r>
              <a:rPr lang="en-US" dirty="0" err="1"/>
              <a:t>bekend</a:t>
            </a:r>
            <a:br>
              <a:rPr lang="en-US" dirty="0"/>
            </a:br>
            <a:r>
              <a:rPr lang="en-US" dirty="0"/>
              <a:t>hoe </a:t>
            </a:r>
            <a:r>
              <a:rPr lang="en-US" dirty="0" err="1"/>
              <a:t>vaak</a:t>
            </a:r>
            <a:r>
              <a:rPr lang="en-US" dirty="0"/>
              <a:t> letters</a:t>
            </a:r>
            <a:br>
              <a:rPr lang="en-US" dirty="0"/>
            </a:br>
            <a:r>
              <a:rPr lang="en-US" dirty="0" err="1"/>
              <a:t>voorkomen</a:t>
            </a:r>
            <a:endParaRPr lang="en-US" dirty="0"/>
          </a:p>
          <a:p>
            <a:r>
              <a:rPr lang="en-US" dirty="0" err="1"/>
              <a:t>Zoeken</a:t>
            </a:r>
            <a:r>
              <a:rPr lang="en-US" dirty="0"/>
              <a:t> </a:t>
            </a:r>
            <a:r>
              <a:rPr lang="en-US" dirty="0" err="1"/>
              <a:t>welke</a:t>
            </a:r>
            <a:r>
              <a:rPr lang="en-US" dirty="0"/>
              <a:t> letters</a:t>
            </a:r>
            <a:br>
              <a:rPr lang="en-US" dirty="0"/>
            </a:br>
            <a:r>
              <a:rPr lang="en-US" dirty="0" err="1"/>
              <a:t>vervangen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door</a:t>
            </a:r>
            <a:br>
              <a:rPr lang="en-US" dirty="0"/>
            </a:br>
            <a:r>
              <a:rPr lang="en-US" dirty="0" err="1"/>
              <a:t>andere</a:t>
            </a:r>
            <a:r>
              <a:rPr lang="en-US" dirty="0"/>
              <a:t> letters</a:t>
            </a:r>
          </a:p>
          <a:p>
            <a:r>
              <a:rPr lang="en-US" dirty="0" err="1"/>
              <a:t>Makkelijker</a:t>
            </a:r>
            <a:r>
              <a:rPr lang="en-US" dirty="0"/>
              <a:t> </a:t>
            </a:r>
            <a:r>
              <a:rPr lang="en-US" dirty="0" err="1"/>
              <a:t>voor</a:t>
            </a:r>
            <a:br>
              <a:rPr lang="en-US" dirty="0"/>
            </a:br>
            <a:r>
              <a:rPr lang="en-US" dirty="0" err="1"/>
              <a:t>langere</a:t>
            </a:r>
            <a:r>
              <a:rPr lang="en-US" dirty="0"/>
              <a:t> </a:t>
            </a:r>
            <a:r>
              <a:rPr lang="en-US" dirty="0" err="1"/>
              <a:t>teksten</a:t>
            </a:r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6269661"/>
              </p:ext>
            </p:extLst>
          </p:nvPr>
        </p:nvGraphicFramePr>
        <p:xfrm>
          <a:off x="4101570" y="1825625"/>
          <a:ext cx="725223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3379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Polyalfabetische</a:t>
            </a:r>
            <a:r>
              <a:rPr lang="en-US" dirty="0"/>
              <a:t> </a:t>
            </a:r>
            <a:r>
              <a:rPr lang="en-US" dirty="0" err="1"/>
              <a:t>cijfers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als</a:t>
            </a:r>
            <a:r>
              <a:rPr lang="en-US" dirty="0"/>
              <a:t> we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substitutiecijfer</a:t>
            </a:r>
            <a:r>
              <a:rPr lang="en-US" dirty="0"/>
              <a:t> </a:t>
            </a:r>
            <a:r>
              <a:rPr lang="en-US" dirty="0" err="1"/>
              <a:t>gebruiken</a:t>
            </a:r>
            <a:r>
              <a:rPr lang="en-US" dirty="0"/>
              <a:t>, maar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aantal</a:t>
            </a:r>
            <a:r>
              <a:rPr lang="en-US" dirty="0"/>
              <a:t>?</a:t>
            </a:r>
          </a:p>
          <a:p>
            <a:r>
              <a:rPr lang="en-US" dirty="0" err="1"/>
              <a:t>Histogramanalyse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lastiger</a:t>
            </a:r>
            <a:endParaRPr lang="en-US" dirty="0"/>
          </a:p>
          <a:p>
            <a:r>
              <a:rPr lang="en-US" dirty="0" err="1"/>
              <a:t>Bewerkelijk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paar</a:t>
            </a:r>
            <a:r>
              <a:rPr lang="en-US" dirty="0"/>
              <a:t> </a:t>
            </a:r>
            <a:r>
              <a:rPr lang="en-US" dirty="0" err="1"/>
              <a:t>substitutiecijfers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27245" y="3783432"/>
            <a:ext cx="11737509" cy="2393531"/>
            <a:chOff x="227245" y="3783432"/>
            <a:chExt cx="11737509" cy="2393531"/>
          </a:xfrm>
        </p:grpSpPr>
        <p:sp>
          <p:nvSpPr>
            <p:cNvPr id="4" name="TextBox 3"/>
            <p:cNvSpPr txBox="1"/>
            <p:nvPr/>
          </p:nvSpPr>
          <p:spPr>
            <a:xfrm>
              <a:off x="3218434" y="3783432"/>
              <a:ext cx="5755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Lucida Console" charset="0"/>
                  <a:ea typeface="Lucida Console" charset="0"/>
                  <a:cs typeface="Lucida Console" charset="0"/>
                </a:rPr>
                <a:t>ATTACKATDAWN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218434" y="5592188"/>
              <a:ext cx="57551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Lucida Console" charset="0"/>
                  <a:ea typeface="Lucida Console" charset="0"/>
                  <a:cs typeface="Lucida Console" charset="0"/>
                </a:rPr>
                <a:t>KODVUFDODVGI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47365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498043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522427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546811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571195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741883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595579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19963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644347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668731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6931152" y="4224528"/>
              <a:ext cx="0" cy="1499616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7174992" y="4224528"/>
              <a:ext cx="0" cy="149961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227245" y="4503144"/>
              <a:ext cx="5755132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2"/>
                  </a:solidFill>
                  <a:latin typeface="Lucida Console" charset="0"/>
                  <a:ea typeface="Lucida Console" charset="0"/>
                  <a:cs typeface="Lucida Console" charset="0"/>
                </a:rPr>
                <a:t>ABCDEFGHIJKLMNOPQRSTUVWXYZ</a:t>
              </a:r>
            </a:p>
            <a:p>
              <a:r>
                <a:rPr lang="en-US" sz="2800" dirty="0">
                  <a:solidFill>
                    <a:schemeClr val="accent2"/>
                  </a:solidFill>
                  <a:latin typeface="Lucida Console" charset="0"/>
                  <a:ea typeface="Lucida Console" charset="0"/>
                  <a:cs typeface="Lucida Console" charset="0"/>
                </a:rPr>
                <a:t>KLMNOPQRSTUVWXYZABCDEFGHIJ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209622" y="4503144"/>
              <a:ext cx="5755132" cy="954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6"/>
                  </a:solidFill>
                  <a:latin typeface="Lucida Console" charset="0"/>
                  <a:ea typeface="Lucida Console" charset="0"/>
                  <a:cs typeface="Lucida Console" charset="0"/>
                </a:rPr>
                <a:t>ABCDEFGHIJKLMNOPQRSTUVWXYZ</a:t>
              </a:r>
            </a:p>
            <a:p>
              <a:r>
                <a:rPr lang="en-US" sz="2800" dirty="0">
                  <a:solidFill>
                    <a:schemeClr val="accent6"/>
                  </a:solidFill>
                  <a:latin typeface="Lucida Console" charset="0"/>
                  <a:ea typeface="Lucida Console" charset="0"/>
                  <a:cs typeface="Lucida Console" charset="0"/>
                </a:rPr>
                <a:t>VWXYZABCDEFGHIJKLMNOPQRSTU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804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dirty="0"/>
              <a:t>Enigma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Uitgevonden</a:t>
            </a:r>
            <a:r>
              <a:rPr lang="en-US" dirty="0"/>
              <a:t> in 1918 door Arthur </a:t>
            </a:r>
            <a:r>
              <a:rPr lang="en-US" dirty="0" err="1"/>
              <a:t>Scherbius</a:t>
            </a:r>
            <a:endParaRPr lang="en-US" dirty="0"/>
          </a:p>
          <a:p>
            <a:r>
              <a:rPr lang="en-US" b="1" dirty="0"/>
              <a:t>Enigma I</a:t>
            </a:r>
            <a:r>
              <a:rPr lang="en-US" dirty="0"/>
              <a:t> </a:t>
            </a:r>
            <a:r>
              <a:rPr lang="en-US" dirty="0" err="1"/>
              <a:t>vanaf</a:t>
            </a:r>
            <a:r>
              <a:rPr lang="en-US" dirty="0"/>
              <a:t> 1926 in </a:t>
            </a:r>
            <a:r>
              <a:rPr lang="en-US" dirty="0" err="1"/>
              <a:t>gebruik</a:t>
            </a:r>
            <a:r>
              <a:rPr lang="en-US" dirty="0"/>
              <a:t> door de </a:t>
            </a:r>
            <a:r>
              <a:rPr lang="en-US" dirty="0" err="1"/>
              <a:t>Duitse</a:t>
            </a:r>
            <a:r>
              <a:rPr lang="en-US" dirty="0"/>
              <a:t> </a:t>
            </a:r>
            <a:r>
              <a:rPr lang="en-US" i="1" dirty="0" err="1"/>
              <a:t>Reichswehr</a:t>
            </a:r>
            <a:r>
              <a:rPr lang="en-US" dirty="0"/>
              <a:t> (</a:t>
            </a:r>
            <a:r>
              <a:rPr lang="en-US" dirty="0" err="1"/>
              <a:t>latere</a:t>
            </a:r>
            <a:r>
              <a:rPr lang="en-US" dirty="0"/>
              <a:t> </a:t>
            </a:r>
            <a:r>
              <a:rPr lang="en-US" i="1" dirty="0"/>
              <a:t>Wehrmacht</a:t>
            </a:r>
            <a:r>
              <a:rPr lang="en-US" dirty="0"/>
              <a:t>)</a:t>
            </a:r>
          </a:p>
          <a:p>
            <a:r>
              <a:rPr lang="en-US" b="1" dirty="0"/>
              <a:t>Enigma M3</a:t>
            </a:r>
            <a:r>
              <a:rPr lang="en-US" dirty="0"/>
              <a:t> </a:t>
            </a:r>
            <a:r>
              <a:rPr lang="en-US" dirty="0" err="1"/>
              <a:t>vanaf</a:t>
            </a:r>
            <a:r>
              <a:rPr lang="en-US" dirty="0"/>
              <a:t> 1934 in </a:t>
            </a:r>
            <a:r>
              <a:rPr lang="en-US" dirty="0" err="1"/>
              <a:t>gebruik</a:t>
            </a:r>
            <a:r>
              <a:rPr lang="en-US" dirty="0"/>
              <a:t> door </a:t>
            </a:r>
            <a:r>
              <a:rPr lang="en-US" i="1" dirty="0" err="1"/>
              <a:t>Reichtswehr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i="1" dirty="0" err="1"/>
              <a:t>Reichsmarine</a:t>
            </a:r>
            <a:r>
              <a:rPr lang="en-US" dirty="0"/>
              <a:t> (later </a:t>
            </a:r>
            <a:r>
              <a:rPr lang="en-US" i="1" dirty="0" err="1"/>
              <a:t>Kriegsmarine</a:t>
            </a:r>
            <a:r>
              <a:rPr lang="en-US" dirty="0"/>
              <a:t>)</a:t>
            </a:r>
          </a:p>
          <a:p>
            <a:r>
              <a:rPr lang="en-US" b="1" dirty="0"/>
              <a:t>Enigma M4</a:t>
            </a:r>
            <a:r>
              <a:rPr lang="en-US" dirty="0"/>
              <a:t> </a:t>
            </a:r>
            <a:r>
              <a:rPr lang="en-US" dirty="0" err="1"/>
              <a:t>vanaf</a:t>
            </a:r>
            <a:r>
              <a:rPr lang="en-US" dirty="0"/>
              <a:t> 1942 in </a:t>
            </a:r>
            <a:r>
              <a:rPr lang="en-US" dirty="0" err="1"/>
              <a:t>gebruik</a:t>
            </a:r>
            <a:r>
              <a:rPr lang="en-US" dirty="0"/>
              <a:t> door </a:t>
            </a:r>
            <a:r>
              <a:rPr lang="en-US" i="1" dirty="0" err="1"/>
              <a:t>Kriegsmarine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751"/>
            <a:ext cx="62890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1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641976" y="3334871"/>
            <a:ext cx="4267200" cy="426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Stroomkring</a:t>
            </a:r>
            <a:r>
              <a:rPr lang="en-US" dirty="0"/>
              <a:t> van </a:t>
            </a:r>
            <a:r>
              <a:rPr lang="en-US" dirty="0" err="1"/>
              <a:t>toetsenbord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lampjes</a:t>
            </a:r>
            <a:endParaRPr lang="en-US" dirty="0"/>
          </a:p>
          <a:p>
            <a:r>
              <a:rPr lang="en-US" dirty="0"/>
              <a:t>Door </a:t>
            </a:r>
            <a:r>
              <a:rPr lang="en-US" dirty="0" err="1"/>
              <a:t>draaien</a:t>
            </a:r>
            <a:r>
              <a:rPr lang="en-US" dirty="0"/>
              <a:t> van rotors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elke</a:t>
            </a:r>
            <a:r>
              <a:rPr lang="en-US" dirty="0"/>
              <a:t> </a:t>
            </a:r>
            <a:r>
              <a:rPr lang="en-US" dirty="0" err="1"/>
              <a:t>toetsaanslag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nieuwe</a:t>
            </a:r>
            <a:r>
              <a:rPr lang="en-US" dirty="0"/>
              <a:t> </a:t>
            </a:r>
            <a:r>
              <a:rPr lang="en-US" dirty="0" err="1"/>
              <a:t>stroomkring</a:t>
            </a:r>
            <a:r>
              <a:rPr lang="en-US" dirty="0"/>
              <a:t> </a:t>
            </a:r>
            <a:r>
              <a:rPr lang="en-US" dirty="0" err="1"/>
              <a:t>gemaakt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133862"/>
            <a:ext cx="10515600" cy="30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840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58100" y="0"/>
            <a:ext cx="11054545" cy="735495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687338" y="-580646"/>
            <a:ext cx="1500076" cy="91638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9022" y="365125"/>
            <a:ext cx="5064778" cy="1325563"/>
          </a:xfrm>
        </p:spPr>
        <p:txBody>
          <a:bodyPr/>
          <a:lstStyle/>
          <a:p>
            <a:r>
              <a:rPr lang="en-US" i="1" dirty="0" err="1"/>
              <a:t>Walze</a:t>
            </a:r>
            <a:r>
              <a:rPr lang="en-US" i="1" dirty="0"/>
              <a:t> (</a:t>
            </a:r>
            <a:r>
              <a:rPr lang="en-US" i="1" dirty="0" err="1"/>
              <a:t>Wielen</a:t>
            </a:r>
            <a:r>
              <a:rPr lang="en-US" i="1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9022" y="1825625"/>
            <a:ext cx="5064778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Rotors</a:t>
            </a:r>
          </a:p>
          <a:p>
            <a:r>
              <a:rPr lang="en-US" dirty="0"/>
              <a:t>Elke rotor is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substitutiecijfer</a:t>
            </a:r>
            <a:endParaRPr lang="en-US" dirty="0"/>
          </a:p>
          <a:p>
            <a:r>
              <a:rPr lang="en-US" dirty="0" err="1"/>
              <a:t>Rechterrotor</a:t>
            </a:r>
            <a:r>
              <a:rPr lang="en-US" dirty="0"/>
              <a:t> </a:t>
            </a:r>
            <a:r>
              <a:rPr lang="en-US" dirty="0" err="1"/>
              <a:t>draait</a:t>
            </a:r>
            <a:r>
              <a:rPr lang="en-US" dirty="0"/>
              <a:t> </a:t>
            </a:r>
            <a:r>
              <a:rPr lang="en-US" dirty="0" err="1"/>
              <a:t>elke</a:t>
            </a:r>
            <a:r>
              <a:rPr lang="en-US" dirty="0"/>
              <a:t> letter</a:t>
            </a:r>
          </a:p>
          <a:p>
            <a:r>
              <a:rPr lang="en-US" dirty="0" err="1"/>
              <a:t>Middelste</a:t>
            </a:r>
            <a:r>
              <a:rPr lang="en-US" dirty="0"/>
              <a:t> rotor </a:t>
            </a:r>
            <a:r>
              <a:rPr lang="en-US" dirty="0" err="1"/>
              <a:t>één</a:t>
            </a:r>
            <a:r>
              <a:rPr lang="en-US" dirty="0"/>
              <a:t> </a:t>
            </a:r>
            <a:r>
              <a:rPr lang="en-US" dirty="0" err="1"/>
              <a:t>keer</a:t>
            </a:r>
            <a:r>
              <a:rPr lang="en-US" dirty="0"/>
              <a:t> per </a:t>
            </a:r>
            <a:r>
              <a:rPr lang="en-US" dirty="0" err="1"/>
              <a:t>omwenteling</a:t>
            </a:r>
            <a:r>
              <a:rPr lang="en-US" dirty="0"/>
              <a:t> van de </a:t>
            </a:r>
            <a:r>
              <a:rPr lang="en-US" dirty="0" err="1"/>
              <a:t>rechter</a:t>
            </a:r>
            <a:endParaRPr lang="en-US" dirty="0"/>
          </a:p>
          <a:p>
            <a:r>
              <a:rPr lang="en-US" dirty="0" err="1"/>
              <a:t>Linkerrotor</a:t>
            </a:r>
            <a:r>
              <a:rPr lang="en-US" dirty="0"/>
              <a:t> </a:t>
            </a:r>
            <a:r>
              <a:rPr lang="en-US" dirty="0" err="1"/>
              <a:t>één</a:t>
            </a:r>
            <a:r>
              <a:rPr lang="en-US" dirty="0"/>
              <a:t> </a:t>
            </a:r>
            <a:r>
              <a:rPr lang="en-US" dirty="0" err="1"/>
              <a:t>keer</a:t>
            </a:r>
            <a:r>
              <a:rPr lang="en-US" dirty="0"/>
              <a:t> per </a:t>
            </a:r>
            <a:r>
              <a:rPr lang="en-US" dirty="0" err="1"/>
              <a:t>omwenteling</a:t>
            </a:r>
            <a:r>
              <a:rPr lang="en-US" dirty="0"/>
              <a:t> van de </a:t>
            </a:r>
            <a:r>
              <a:rPr lang="en-US" dirty="0" err="1"/>
              <a:t>middelste</a:t>
            </a:r>
            <a:endParaRPr lang="en-US" dirty="0"/>
          </a:p>
          <a:p>
            <a:r>
              <a:rPr lang="en-US" dirty="0"/>
              <a:t>Elke rotor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eigen</a:t>
            </a:r>
            <a:r>
              <a:rPr lang="en-US" dirty="0"/>
              <a:t> punt </a:t>
            </a:r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hij</a:t>
            </a:r>
            <a:r>
              <a:rPr lang="en-US" dirty="0"/>
              <a:t> de </a:t>
            </a:r>
            <a:r>
              <a:rPr lang="en-US" dirty="0" err="1"/>
              <a:t>volgende</a:t>
            </a:r>
            <a:r>
              <a:rPr lang="en-US" dirty="0"/>
              <a:t> rotor </a:t>
            </a:r>
            <a:r>
              <a:rPr lang="en-US" dirty="0" err="1"/>
              <a:t>laat</a:t>
            </a:r>
            <a:r>
              <a:rPr lang="en-US" dirty="0"/>
              <a:t> </a:t>
            </a:r>
            <a:r>
              <a:rPr lang="en-US" dirty="0" err="1"/>
              <a:t>draaien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385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58100" y="0"/>
            <a:ext cx="11054545" cy="735495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687338" y="-580646"/>
            <a:ext cx="1500076" cy="916387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289022" y="365125"/>
            <a:ext cx="50647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/>
              <a:t>Ringstellung</a:t>
            </a:r>
            <a:endParaRPr lang="en-US" i="1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289022" y="1825625"/>
            <a:ext cx="50647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Ringinstelling</a:t>
            </a:r>
            <a:endParaRPr lang="en-US" dirty="0"/>
          </a:p>
          <a:p>
            <a:r>
              <a:rPr lang="en-US" dirty="0"/>
              <a:t>Elke rotor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gedraaid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zodat</a:t>
            </a:r>
            <a:r>
              <a:rPr lang="en-US" dirty="0"/>
              <a:t> de interne </a:t>
            </a:r>
            <a:r>
              <a:rPr lang="en-US" dirty="0" err="1"/>
              <a:t>bedrading</a:t>
            </a:r>
            <a:r>
              <a:rPr lang="en-US" dirty="0"/>
              <a:t> </a:t>
            </a:r>
            <a:r>
              <a:rPr lang="en-US" dirty="0" err="1"/>
              <a:t>anders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aangesloten</a:t>
            </a:r>
            <a:endParaRPr lang="en-US" dirty="0"/>
          </a:p>
          <a:p>
            <a:r>
              <a:rPr lang="en-US" dirty="0"/>
              <a:t>De </a:t>
            </a:r>
            <a:r>
              <a:rPr lang="en-US" dirty="0" err="1"/>
              <a:t>punten</a:t>
            </a:r>
            <a:r>
              <a:rPr lang="en-US" dirty="0"/>
              <a:t> </a:t>
            </a:r>
            <a:r>
              <a:rPr lang="en-US" dirty="0" err="1"/>
              <a:t>waar</a:t>
            </a:r>
            <a:r>
              <a:rPr lang="en-US" dirty="0"/>
              <a:t> de rotor de </a:t>
            </a:r>
            <a:r>
              <a:rPr lang="en-US" dirty="0" err="1"/>
              <a:t>volgende</a:t>
            </a:r>
            <a:r>
              <a:rPr lang="en-US" dirty="0"/>
              <a:t> </a:t>
            </a:r>
            <a:r>
              <a:rPr lang="en-US" dirty="0" err="1"/>
              <a:t>laat</a:t>
            </a:r>
            <a:r>
              <a:rPr lang="en-US" dirty="0"/>
              <a:t> </a:t>
            </a:r>
            <a:r>
              <a:rPr lang="en-US" dirty="0" err="1"/>
              <a:t>draaien</a:t>
            </a:r>
            <a:r>
              <a:rPr lang="en-US" dirty="0"/>
              <a:t> </a:t>
            </a:r>
            <a:r>
              <a:rPr lang="en-US" dirty="0" err="1"/>
              <a:t>veranderen</a:t>
            </a:r>
            <a:r>
              <a:rPr lang="en-US" dirty="0"/>
              <a:t> </a:t>
            </a:r>
            <a:r>
              <a:rPr lang="en-US" dirty="0" err="1"/>
              <a:t>hierdoor</a:t>
            </a:r>
            <a:r>
              <a:rPr lang="en-US" dirty="0"/>
              <a:t> </a:t>
            </a:r>
            <a:r>
              <a:rPr lang="en-US" dirty="0" err="1"/>
              <a:t>niet</a:t>
            </a:r>
            <a:endParaRPr lang="en-US" dirty="0"/>
          </a:p>
          <a:p>
            <a:r>
              <a:rPr lang="en-US" dirty="0"/>
              <a:t>17.576 </a:t>
            </a:r>
            <a:r>
              <a:rPr lang="en-US" dirty="0" err="1"/>
              <a:t>mogelijke</a:t>
            </a:r>
            <a:r>
              <a:rPr lang="en-US" dirty="0"/>
              <a:t> </a:t>
            </a:r>
            <a:r>
              <a:rPr lang="en-US" dirty="0" err="1"/>
              <a:t>instellingen</a:t>
            </a:r>
            <a:endParaRPr lang="en-US" dirty="0"/>
          </a:p>
        </p:txBody>
      </p:sp>
      <p:sp>
        <p:nvSpPr>
          <p:cNvPr id="12" name="Oval 5"/>
          <p:cNvSpPr/>
          <p:nvPr/>
        </p:nvSpPr>
        <p:spPr>
          <a:xfrm>
            <a:off x="576470" y="2922103"/>
            <a:ext cx="1391478" cy="1232453"/>
          </a:xfrm>
          <a:custGeom>
            <a:avLst/>
            <a:gdLst>
              <a:gd name="connsiteX0" fmla="*/ 0 w 5138928"/>
              <a:gd name="connsiteY0" fmla="*/ 1241997 h 2483993"/>
              <a:gd name="connsiteX1" fmla="*/ 2569464 w 5138928"/>
              <a:gd name="connsiteY1" fmla="*/ 0 h 2483993"/>
              <a:gd name="connsiteX2" fmla="*/ 5138928 w 5138928"/>
              <a:gd name="connsiteY2" fmla="*/ 1241997 h 2483993"/>
              <a:gd name="connsiteX3" fmla="*/ 2569464 w 5138928"/>
              <a:gd name="connsiteY3" fmla="*/ 2483994 h 2483993"/>
              <a:gd name="connsiteX4" fmla="*/ 0 w 5138928"/>
              <a:gd name="connsiteY4" fmla="*/ 1241997 h 2483993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4 w 5138928"/>
              <a:gd name="connsiteY4" fmla="*/ 91440 h 2483994"/>
              <a:gd name="connsiteX0" fmla="*/ 2569464 w 5138928"/>
              <a:gd name="connsiteY0" fmla="*/ 0 h 2483994"/>
              <a:gd name="connsiteX1" fmla="*/ 5138928 w 5138928"/>
              <a:gd name="connsiteY1" fmla="*/ 1241997 h 2483994"/>
              <a:gd name="connsiteX2" fmla="*/ 2569464 w 5138928"/>
              <a:gd name="connsiteY2" fmla="*/ 2483994 h 2483994"/>
              <a:gd name="connsiteX3" fmla="*/ 0 w 5138928"/>
              <a:gd name="connsiteY3" fmla="*/ 1241997 h 2483994"/>
              <a:gd name="connsiteX4" fmla="*/ 2660903 w 5138928"/>
              <a:gd name="connsiteY4" fmla="*/ 251698 h 2483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8928" h="2483994">
                <a:moveTo>
                  <a:pt x="2569464" y="0"/>
                </a:moveTo>
                <a:cubicBezTo>
                  <a:pt x="3988540" y="0"/>
                  <a:pt x="5138928" y="556061"/>
                  <a:pt x="5138928" y="1241997"/>
                </a:cubicBezTo>
                <a:cubicBezTo>
                  <a:pt x="5138928" y="1927933"/>
                  <a:pt x="3988540" y="2483994"/>
                  <a:pt x="2569464" y="2483994"/>
                </a:cubicBezTo>
                <a:cubicBezTo>
                  <a:pt x="1150388" y="2483994"/>
                  <a:pt x="0" y="1927933"/>
                  <a:pt x="0" y="1241997"/>
                </a:cubicBezTo>
                <a:cubicBezTo>
                  <a:pt x="0" y="556061"/>
                  <a:pt x="1150387" y="160258"/>
                  <a:pt x="2660903" y="25169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78537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2817</TotalTime>
  <Words>933</Words>
  <Application>Microsoft Office PowerPoint</Application>
  <PresentationFormat>Breedbeeld</PresentationFormat>
  <Paragraphs>148</Paragraphs>
  <Slides>28</Slides>
  <Notes>0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28</vt:i4>
      </vt:variant>
    </vt:vector>
  </HeadingPairs>
  <TitlesOfParts>
    <vt:vector size="35" baseType="lpstr">
      <vt:lpstr>Aptos</vt:lpstr>
      <vt:lpstr>Aptos Display</vt:lpstr>
      <vt:lpstr>Arial</vt:lpstr>
      <vt:lpstr>Calibri</vt:lpstr>
      <vt:lpstr>Lucida Console</vt:lpstr>
      <vt:lpstr>Lucida Handwriting</vt:lpstr>
      <vt:lpstr>Kantoorthema</vt:lpstr>
      <vt:lpstr>Enigma</vt:lpstr>
      <vt:lpstr>PowerPoint-presentatie</vt:lpstr>
      <vt:lpstr>Substitutiecijfers</vt:lpstr>
      <vt:lpstr>Histogramanalyse</vt:lpstr>
      <vt:lpstr>Polyalfabetische cijfers</vt:lpstr>
      <vt:lpstr>Enigma</vt:lpstr>
      <vt:lpstr>Enigma</vt:lpstr>
      <vt:lpstr>Walze (Wielen)</vt:lpstr>
      <vt:lpstr>PowerPoint-presentatie</vt:lpstr>
      <vt:lpstr>Grundstellung</vt:lpstr>
      <vt:lpstr>Walzenlage</vt:lpstr>
      <vt:lpstr>Umkehrwalze</vt:lpstr>
      <vt:lpstr>Steckerbrett</vt:lpstr>
      <vt:lpstr>Enigma breken</vt:lpstr>
      <vt:lpstr>Enigma breken</vt:lpstr>
      <vt:lpstr>Karakteristiekenmethode</vt:lpstr>
      <vt:lpstr>Karakteristiekenmethode</vt:lpstr>
      <vt:lpstr>Karakteristiekenmethode</vt:lpstr>
      <vt:lpstr>Karakteristiekenmethode</vt:lpstr>
      <vt:lpstr>Karakteristiekenmethode</vt:lpstr>
      <vt:lpstr>Karakteristiekenmethode</vt:lpstr>
      <vt:lpstr>Karakteristiekenmethode</vt:lpstr>
      <vt:lpstr>Bletchley Park</vt:lpstr>
      <vt:lpstr>PowerPoint-presentatie</vt:lpstr>
      <vt:lpstr>Cribs</vt:lpstr>
      <vt:lpstr>Bombe</vt:lpstr>
      <vt:lpstr>Enigma breken</vt:lpstr>
      <vt:lpstr>Aan de slag met de Enigma!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Enigma</dc:title>
  <dc:creator>Broek R van den, Ralf</dc:creator>
  <cp:lastModifiedBy>Hofwegen AMH van, Arnold</cp:lastModifiedBy>
  <cp:revision>61</cp:revision>
  <dcterms:created xsi:type="dcterms:W3CDTF">2017-11-19T13:32:53Z</dcterms:created>
  <dcterms:modified xsi:type="dcterms:W3CDTF">2024-11-06T10:27:23Z</dcterms:modified>
</cp:coreProperties>
</file>

<file path=docProps/thumbnail.jpeg>
</file>